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6" r:id="rId3"/>
    <p:sldId id="262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7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  <a:srgbClr val="002846"/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0350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Паспорт проекта  «</a:t>
            </a:r>
            <a:r>
              <a:rPr lang="ru-RU" sz="1800" b="1" dirty="0"/>
              <a:t>Оптимизация процесса организация расширенной коллегии департамента здравоохранения и социальной защиты населения области</a:t>
            </a:r>
            <a:r>
              <a:rPr lang="ru-RU" sz="1800" b="1" dirty="0" smtClean="0"/>
              <a:t>»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33363" y="721571"/>
            <a:ext cx="8636000" cy="1779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33363" y="2564904"/>
            <a:ext cx="8636000" cy="18119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60350" y="747502"/>
            <a:ext cx="177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47650" y="4437113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55588" y="2582366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55588" y="4437112"/>
            <a:ext cx="12254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30" y="767445"/>
            <a:ext cx="4796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Наименование органа власти:  </a:t>
            </a:r>
            <a:r>
              <a:rPr lang="ru-RU" sz="1200" dirty="0" smtClean="0"/>
              <a:t>департамент </a:t>
            </a:r>
            <a:r>
              <a:rPr lang="ru-RU" sz="1200" dirty="0"/>
              <a:t>здравоохранения и социальной защиты населения области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Наименование отдела : </a:t>
            </a:r>
            <a:r>
              <a:rPr lang="ru-RU" sz="1200" dirty="0" smtClean="0"/>
              <a:t>отдел </a:t>
            </a:r>
            <a:r>
              <a:rPr lang="ru-RU" sz="1200" dirty="0"/>
              <a:t>организационно-контрольной работы и делопроизводства управления организационно-контрольной и правовой работы департамента здравоохранения и социальной защиты населения области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Границы процесса:  </a:t>
            </a:r>
            <a:r>
              <a:rPr lang="ru-RU" sz="1200" dirty="0" smtClean="0"/>
              <a:t>от принятия решения до проведения коллегии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начала  проекта:</a:t>
            </a:r>
            <a:r>
              <a:rPr lang="ru-RU" sz="1200" dirty="0" smtClean="0">
                <a:solidFill>
                  <a:srgbClr val="002060"/>
                </a:solidFill>
              </a:rPr>
              <a:t>	20.08.2018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</a:rPr>
              <a:t>	27.12.2018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50" y="2848431"/>
            <a:ext cx="83153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Один из самых </a:t>
            </a:r>
            <a:r>
              <a:rPr lang="ru-RU" sz="1200" dirty="0" err="1"/>
              <a:t>времязатратных</a:t>
            </a:r>
            <a:r>
              <a:rPr lang="ru-RU" sz="1200" dirty="0"/>
              <a:t> процессов.</a:t>
            </a:r>
          </a:p>
          <a:p>
            <a:pPr>
              <a:defRPr/>
            </a:pPr>
            <a:r>
              <a:rPr lang="ru-RU" sz="1200" dirty="0" smtClean="0"/>
              <a:t>Длительность </a:t>
            </a:r>
            <a:r>
              <a:rPr lang="ru-RU" sz="1200" dirty="0"/>
              <a:t>согласования повестки с вышестоящим руководством </a:t>
            </a:r>
            <a:r>
              <a:rPr lang="ru-RU" sz="1200" b="1" dirty="0"/>
              <a:t>(1-3 дня)</a:t>
            </a:r>
            <a:r>
              <a:rPr lang="ru-RU" sz="1200" dirty="0"/>
              <a:t>;</a:t>
            </a:r>
          </a:p>
          <a:p>
            <a:pPr>
              <a:defRPr/>
            </a:pPr>
            <a:r>
              <a:rPr lang="ru-RU" sz="1200" dirty="0"/>
              <a:t>-</a:t>
            </a:r>
            <a:r>
              <a:rPr lang="ru-RU" sz="1200" b="1" dirty="0"/>
              <a:t> изменение списка</a:t>
            </a:r>
            <a:r>
              <a:rPr lang="ru-RU" sz="1200" dirty="0"/>
              <a:t> участников </a:t>
            </a:r>
            <a:r>
              <a:rPr lang="ru-RU" sz="1200" b="1" dirty="0"/>
              <a:t>- (3-4 раза);</a:t>
            </a:r>
          </a:p>
          <a:p>
            <a:pPr>
              <a:defRPr/>
            </a:pPr>
            <a:r>
              <a:rPr lang="ru-RU" sz="1200" dirty="0"/>
              <a:t>- </a:t>
            </a:r>
            <a:r>
              <a:rPr lang="ru-RU" sz="1200" b="1" dirty="0"/>
              <a:t>частый перенос</a:t>
            </a:r>
            <a:r>
              <a:rPr lang="ru-RU" sz="1200" dirty="0"/>
              <a:t> </a:t>
            </a:r>
            <a:r>
              <a:rPr lang="ru-RU" sz="1200" b="1" dirty="0"/>
              <a:t>даты</a:t>
            </a:r>
            <a:r>
              <a:rPr lang="ru-RU" sz="1200" dirty="0"/>
              <a:t> коллегии </a:t>
            </a:r>
            <a:r>
              <a:rPr lang="ru-RU" sz="1200" b="1" dirty="0"/>
              <a:t>(2-3 раза)</a:t>
            </a:r>
            <a:r>
              <a:rPr lang="ru-RU" sz="1200" dirty="0"/>
              <a:t>;</a:t>
            </a:r>
          </a:p>
          <a:p>
            <a:pPr>
              <a:defRPr/>
            </a:pPr>
            <a:r>
              <a:rPr lang="ru-RU" sz="1200" dirty="0"/>
              <a:t>- </a:t>
            </a:r>
            <a:r>
              <a:rPr lang="ru-RU" sz="1200" b="1" dirty="0"/>
              <a:t>длительный обзвон</a:t>
            </a:r>
            <a:r>
              <a:rPr lang="ru-RU" sz="1200" dirty="0"/>
              <a:t> участников коллегии </a:t>
            </a:r>
            <a:r>
              <a:rPr lang="ru-RU" sz="1200" b="1" dirty="0"/>
              <a:t>(2-3 дня)</a:t>
            </a:r>
            <a:r>
              <a:rPr lang="ru-RU" sz="1200" dirty="0"/>
              <a:t>;</a:t>
            </a:r>
          </a:p>
          <a:p>
            <a:pPr>
              <a:defRPr/>
            </a:pPr>
            <a:r>
              <a:rPr lang="ru-RU" sz="1200" dirty="0"/>
              <a:t>- возможная </a:t>
            </a:r>
            <a:r>
              <a:rPr lang="ru-RU" sz="1200" b="1" dirty="0"/>
              <a:t>временная неисправность почтовой системы (60- 120 минут)</a:t>
            </a:r>
            <a:r>
              <a:rPr lang="ru-RU" sz="1200" dirty="0"/>
              <a:t>;</a:t>
            </a:r>
          </a:p>
          <a:p>
            <a:pPr>
              <a:defRPr/>
            </a:pPr>
            <a:r>
              <a:rPr lang="ru-RU" sz="1200" dirty="0"/>
              <a:t>- </a:t>
            </a:r>
            <a:r>
              <a:rPr lang="ru-RU" sz="1200" b="1" dirty="0"/>
              <a:t>необходимость вычитки </a:t>
            </a:r>
            <a:r>
              <a:rPr lang="ru-RU" sz="1200" dirty="0"/>
              <a:t>стандартных писем (</a:t>
            </a:r>
            <a:r>
              <a:rPr lang="ru-RU" sz="1200" b="1" dirty="0"/>
              <a:t>60-120 минут)</a:t>
            </a:r>
            <a:r>
              <a:rPr lang="ru-RU" sz="1200" dirty="0"/>
              <a:t>;</a:t>
            </a:r>
          </a:p>
          <a:p>
            <a:pPr>
              <a:defRPr/>
            </a:pPr>
            <a:r>
              <a:rPr lang="ru-RU" sz="1200" dirty="0"/>
              <a:t>- </a:t>
            </a:r>
            <a:r>
              <a:rPr lang="ru-RU" sz="1200" b="1" dirty="0"/>
              <a:t>неоднократная корректировка доклада и презентаций</a:t>
            </a:r>
            <a:r>
              <a:rPr lang="ru-RU" sz="1200" dirty="0"/>
              <a:t> выступающих </a:t>
            </a:r>
            <a:r>
              <a:rPr lang="ru-RU" sz="1200" b="1" dirty="0"/>
              <a:t>(1-3 дня)</a:t>
            </a:r>
            <a:r>
              <a:rPr lang="ru-RU" sz="1200" dirty="0"/>
              <a:t>.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50" y="4633972"/>
            <a:ext cx="8405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200" dirty="0" smtClean="0"/>
              <a:t>К </a:t>
            </a:r>
            <a:r>
              <a:rPr lang="ru-RU" sz="1200" dirty="0"/>
              <a:t>27 декабря 2018 года </a:t>
            </a:r>
            <a:r>
              <a:rPr lang="ru-RU" sz="1200" b="1" dirty="0"/>
              <a:t>сократить время протекания процесса подготовки </a:t>
            </a:r>
            <a:r>
              <a:rPr lang="ru-RU" sz="1200" dirty="0"/>
              <a:t>расширенной коллегии департамента здравоохранения и социальной защиты населения области </a:t>
            </a:r>
            <a:r>
              <a:rPr lang="ru-RU" sz="1200" b="1" dirty="0" smtClean="0"/>
              <a:t>с </a:t>
            </a:r>
            <a:r>
              <a:rPr lang="ru-RU" sz="1200" b="1" dirty="0"/>
              <a:t>142 часов (17 дней) до 65 часов (8 дней</a:t>
            </a:r>
            <a:r>
              <a:rPr lang="ru-RU" sz="1200" b="1" dirty="0" smtClean="0"/>
              <a:t>)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1520" y="5229199"/>
            <a:ext cx="8621713" cy="15758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0350" y="5229200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1" y="5260279"/>
            <a:ext cx="83629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                           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Для </a:t>
            </a:r>
            <a:r>
              <a:rPr lang="ru-RU" sz="1200" b="1" dirty="0">
                <a:solidFill>
                  <a:srgbClr val="002060"/>
                </a:solidFill>
              </a:rPr>
              <a:t>организации</a:t>
            </a:r>
            <a:r>
              <a:rPr lang="ru-RU" sz="1200" b="1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1).  </a:t>
            </a:r>
            <a:r>
              <a:rPr lang="ru-RU" sz="1200" dirty="0" smtClean="0"/>
              <a:t>Разработан </a:t>
            </a:r>
            <a:r>
              <a:rPr lang="ru-RU" sz="1200" dirty="0"/>
              <a:t>шаблон чек-листа для руководителя  (формат проведения, время, место, категории участников, вопросы для рассмотрения</a:t>
            </a:r>
            <a:r>
              <a:rPr lang="ru-RU" sz="1200" dirty="0" smtClean="0"/>
              <a:t>); </a:t>
            </a:r>
          </a:p>
          <a:p>
            <a:pPr algn="just">
              <a:defRPr/>
            </a:pPr>
            <a:r>
              <a:rPr lang="ru-RU" sz="1200" b="1" dirty="0" smtClean="0"/>
              <a:t>2).   </a:t>
            </a:r>
            <a:r>
              <a:rPr lang="ru-RU" sz="1200" dirty="0" smtClean="0"/>
              <a:t>Созданы </a:t>
            </a:r>
            <a:r>
              <a:rPr lang="ru-RU" sz="1200" dirty="0"/>
              <a:t>шаблоны вычитанных </a:t>
            </a:r>
            <a:r>
              <a:rPr lang="ru-RU" sz="1200" dirty="0" smtClean="0"/>
              <a:t>писем; </a:t>
            </a:r>
          </a:p>
          <a:p>
            <a:pPr algn="just">
              <a:defRPr/>
            </a:pPr>
            <a:r>
              <a:rPr lang="ru-RU" sz="1200" b="1" dirty="0" smtClean="0"/>
              <a:t>3). </a:t>
            </a:r>
            <a:r>
              <a:rPr lang="ru-RU" sz="1200" dirty="0"/>
              <a:t>Создана база данных о залах в городе Белгороде для проведения коллегии с указанием их максимальной вместимости, наличием оборудования для медиа-сопровождения, максимальным количеством мест для </a:t>
            </a:r>
            <a:r>
              <a:rPr lang="ru-RU" sz="1200" dirty="0" smtClean="0"/>
              <a:t>размещения</a:t>
            </a:r>
            <a:endParaRPr lang="ru-RU" sz="1200" dirty="0"/>
          </a:p>
          <a:p>
            <a:pPr>
              <a:defRPr/>
            </a:pPr>
            <a:r>
              <a:rPr lang="ru-RU" sz="1200" dirty="0"/>
              <a:t>членов президиума, наличием систем вентиляции и охлаждения; 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20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14" y="1196752"/>
            <a:ext cx="1653033" cy="110202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8156" y="1191022"/>
            <a:ext cx="1638300" cy="110775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6811C2BB-3AB7-46FC-9ACE-971814186E4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 rotWithShape="1">
          <a:blip r:embed="rId2"/>
          <a:srcRect t="68710" r="3539"/>
          <a:stretch/>
        </p:blipFill>
        <p:spPr bwMode="auto">
          <a:xfrm>
            <a:off x="107504" y="2492896"/>
            <a:ext cx="8928992" cy="2213943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5076056" y="38517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ВПП           =   6 дней = 64 часа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Экономия = 11 дней = 78 часов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целевого 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состояния процесса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Оптимизация процесса организация расширенной коллегии департамента здравоохранения и социальной защиты населения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области» (продолжение)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79512" y="684181"/>
          <a:ext cx="8640960" cy="59839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1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Необходимость вычитки стандартных писем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Созданы шаблоны вычитанных писем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Поиск свободных залов для проведения коллегии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Создана база данных о залах в городе Белгороде для проведения коллегии с указанием их максимальной вместимости, наличием оборудования для медиа-сопровождения, максимальным количеством мест для размещения членов президиума, наличием систем вентиляции и охлаждения.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2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Необходимость уточнения данных, ФИО, должность участников коллегии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Создан справочник организаций, участвующих в коллегии, в том числе медицинских организаций, оказывающих медицинскую помощь в рамках территориальной программы ОМС (с указанием </a:t>
                      </a:r>
                      <a:r>
                        <a:rPr lang="ru-RU" sz="1100" dirty="0" err="1">
                          <a:effectLst/>
                        </a:rPr>
                        <a:t>ф.и.о.</a:t>
                      </a:r>
                      <a:r>
                        <a:rPr lang="ru-RU" sz="1100" dirty="0">
                          <a:effectLst/>
                        </a:rPr>
                        <a:t> руководителей, мобильных, городских телефонов, адресов электронной почты).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Подключены к системе СЭД «Электронное Правительство Белгородской области» медицинские организации, федеральные территориальные органы власти -обязательные участники коллегии для оперативного информирования о дате проведения коллегии.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Невозможность в кротчайшие сроки согласовать дату, время и место с вышестоящим руководителем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Создана папка в приемной с грифом «КОЛЛЕГИЯ ДЕПАРТАМЕНТА», об этом оповещен руководитель и она будет выноситься первой из кабинета руководителя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Нехватка вводных данных о проведении коллегии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Создан чек - лист постановки задачи по проведению совещаний (минимум за 4 рабочих дня)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8470 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r>
                        <a:rPr lang="ru-RU" sz="1400" b="1" u="none" strike="noStrike" kern="1200" spc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endParaRPr lang="ru-RU" sz="1400" b="1" u="none" strike="noStrike" kern="1200" spc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3855 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Оптимизация процесса организации расширенной коллегии департамента здравоохранения и социальной защиты населения области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с </a:t>
                      </a:r>
                      <a:r>
                        <a:rPr lang="ru-RU" sz="1100" dirty="0">
                          <a:effectLst/>
                        </a:rPr>
                        <a:t>8470 мин. до 3855 мин.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44" y="1088058"/>
            <a:ext cx="938779" cy="13328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8" y="1240458"/>
            <a:ext cx="938709" cy="13328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73" y="1376090"/>
            <a:ext cx="938440" cy="13328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0" y="1672680"/>
            <a:ext cx="938891" cy="13328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4739" y="2420888"/>
            <a:ext cx="1863725" cy="1211263"/>
          </a:xfrm>
          <a:prstGeom prst="rect">
            <a:avLst/>
          </a:prstGeom>
          <a:effectLst>
            <a:outerShdw blurRad="63500" sx="105000" sy="105000" algn="ctr" rotWithShape="0">
              <a:srgbClr val="00518E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240" y="2996952"/>
            <a:ext cx="1912938" cy="1238250"/>
          </a:xfrm>
          <a:prstGeom prst="rect">
            <a:avLst/>
          </a:prstGeom>
          <a:effectLst>
            <a:outerShdw blurRad="63500" sx="105000" sy="105000" algn="ctr" rotWithShape="0">
              <a:srgbClr val="00518E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/>
          <a:srcRect l="30400" r="22472" b="4919"/>
          <a:stretch/>
        </p:blipFill>
        <p:spPr>
          <a:xfrm>
            <a:off x="6804248" y="4077072"/>
            <a:ext cx="1008112" cy="13561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1294" y="4653136"/>
            <a:ext cx="981146" cy="13328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6000" sy="106000" algn="ctr" rotWithShape="0">
              <a:srgbClr val="003760">
                <a:alpha val="4784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0350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Паспорт проекта  «</a:t>
            </a:r>
            <a:r>
              <a:rPr lang="ru-RU" sz="1800" b="1" dirty="0"/>
              <a:t>Оптимизация процесса организация расширенной коллегии департамента здравоохранения и социальной защиты населения области</a:t>
            </a:r>
            <a:r>
              <a:rPr lang="ru-RU" sz="1800" b="1" dirty="0" smtClean="0"/>
              <a:t>»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1520" y="980728"/>
            <a:ext cx="8621713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0350" y="980728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9" y="1111384"/>
            <a:ext cx="85789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                            </a:t>
            </a:r>
          </a:p>
          <a:p>
            <a:pPr>
              <a:defRPr/>
            </a:pPr>
            <a:r>
              <a:rPr lang="ru-RU" sz="1200" b="1" dirty="0" smtClean="0"/>
              <a:t>4</a:t>
            </a:r>
            <a:r>
              <a:rPr lang="ru-RU" sz="1200" b="1" dirty="0"/>
              <a:t>). </a:t>
            </a:r>
            <a:r>
              <a:rPr lang="ru-RU" sz="1200" dirty="0"/>
              <a:t>Создан справочник организаций, участвующих в коллегии, в том числе медицинских организаций, оказывающих медицинскую помощь в рамках территориальной программы ОМС (с указанием </a:t>
            </a:r>
            <a:r>
              <a:rPr lang="ru-RU" sz="1200" dirty="0" err="1"/>
              <a:t>ф.и.о.</a:t>
            </a:r>
            <a:r>
              <a:rPr lang="ru-RU" sz="1200" dirty="0"/>
              <a:t> руководителей, мобильных, городских телефонов, адресов электронной почты); </a:t>
            </a:r>
            <a:endParaRPr lang="ru-RU" sz="1200" dirty="0" smtClean="0"/>
          </a:p>
          <a:p>
            <a:pPr>
              <a:defRPr/>
            </a:pPr>
            <a:endParaRPr lang="ru-RU" sz="1200" b="1" dirty="0" smtClean="0"/>
          </a:p>
          <a:p>
            <a:pPr>
              <a:defRPr/>
            </a:pPr>
            <a:r>
              <a:rPr lang="ru-RU" sz="1200" b="1" dirty="0" smtClean="0"/>
              <a:t>5</a:t>
            </a:r>
            <a:r>
              <a:rPr lang="ru-RU" sz="1200" b="1" dirty="0"/>
              <a:t>). </a:t>
            </a:r>
            <a:r>
              <a:rPr lang="ru-RU" sz="1200" dirty="0"/>
              <a:t>Создана папка в приемной с грифом «КОЛЛЕГИЯ ДЕПАРТАМЕНТА», об этом оповещен руководитель и она будет выноситься первой из кабинета </a:t>
            </a:r>
            <a:r>
              <a:rPr lang="ru-RU" sz="1200" dirty="0" smtClean="0"/>
              <a:t>руководителя;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6). </a:t>
            </a:r>
            <a:r>
              <a:rPr lang="ru-RU" sz="1200" dirty="0"/>
              <a:t>Подключены к системе СЭД медицинские организации, федеральные территориальные органы власти, как обязательные участники коллегии для оперативного информирования о дате проведения </a:t>
            </a:r>
            <a:r>
              <a:rPr lang="ru-RU" sz="1200" dirty="0" smtClean="0"/>
              <a:t>коллегии;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7). </a:t>
            </a:r>
            <a:r>
              <a:rPr lang="ru-RU" sz="1200" dirty="0"/>
              <a:t>Разработан регламент подготовки коллегии, предусматривающий срок представления материалов, порядок проведения установочного совещания, формат  подготовки </a:t>
            </a:r>
            <a:r>
              <a:rPr lang="ru-RU" sz="1200" dirty="0" smtClean="0"/>
              <a:t>докладов.</a:t>
            </a:r>
            <a:r>
              <a:rPr lang="ru-RU" sz="1200" dirty="0" smtClean="0">
                <a:solidFill>
                  <a:srgbClr val="002060"/>
                </a:solidFill>
              </a:rPr>
              <a:t> 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64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33363" y="3630612"/>
            <a:ext cx="8621712" cy="31107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1300" y="908720"/>
            <a:ext cx="8637588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17500" y="94205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483768" y="2756103"/>
            <a:ext cx="241414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Е.А. Андронова,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заместитель начальника департамента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944691" y="976313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728543" y="995563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  <p:pic>
        <p:nvPicPr>
          <p:cNvPr id="23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8" y="1666312"/>
            <a:ext cx="1369238" cy="118220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192337"/>
            <a:ext cx="1028210" cy="143975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3" r="13238"/>
          <a:stretch/>
        </p:blipFill>
        <p:spPr bwMode="auto">
          <a:xfrm>
            <a:off x="6516216" y="1228055"/>
            <a:ext cx="1016582" cy="14475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5198144" y="2751311"/>
            <a:ext cx="355032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Е.С. Глазунова,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заместитель начальника управления - </a:t>
            </a:r>
            <a:r>
              <a:rPr lang="ru-RU" sz="1000" kern="0" dirty="0">
                <a:solidFill>
                  <a:srgbClr val="00295C"/>
                </a:solidFill>
              </a:rPr>
              <a:t>отдела организационно-контрольной работы и </a:t>
            </a:r>
            <a:r>
              <a:rPr lang="ru-RU" sz="1000" kern="0" dirty="0" smtClean="0">
                <a:solidFill>
                  <a:srgbClr val="00295C"/>
                </a:solidFill>
              </a:rPr>
              <a:t> делопроизводства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pic>
        <p:nvPicPr>
          <p:cNvPr id="2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14" y="4077072"/>
            <a:ext cx="959674" cy="143975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51793" y="4292765"/>
            <a:ext cx="1439756" cy="100836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114" y="4111477"/>
            <a:ext cx="1028210" cy="137094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111477"/>
            <a:ext cx="1028210" cy="137094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562" y="4077072"/>
            <a:ext cx="959577" cy="143975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53"/>
          <p:cNvSpPr txBox="1">
            <a:spLocks noChangeArrowheads="1"/>
          </p:cNvSpPr>
          <p:nvPr/>
        </p:nvSpPr>
        <p:spPr bwMode="auto">
          <a:xfrm>
            <a:off x="325101" y="5703639"/>
            <a:ext cx="1510596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И.Б. Петелин,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заместитель начальника </a:t>
            </a:r>
            <a:r>
              <a:rPr lang="ru-RU" sz="1000" kern="0" dirty="0" smtClean="0">
                <a:solidFill>
                  <a:srgbClr val="00295C"/>
                </a:solidFill>
              </a:rPr>
              <a:t>отдела </a:t>
            </a:r>
            <a:r>
              <a:rPr lang="ru-RU" sz="1000" kern="0" dirty="0">
                <a:solidFill>
                  <a:srgbClr val="00295C"/>
                </a:solidFill>
              </a:rPr>
              <a:t>организационно-контрольной работы и </a:t>
            </a:r>
            <a:r>
              <a:rPr lang="ru-RU" sz="1000" kern="0" dirty="0" smtClean="0">
                <a:solidFill>
                  <a:srgbClr val="00295C"/>
                </a:solidFill>
              </a:rPr>
              <a:t> делопроизводства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1981284" y="5703158"/>
            <a:ext cx="151059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С.В. Бредихина,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помощник заместителя Губернатора области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1" name="Rectangle 53"/>
          <p:cNvSpPr txBox="1">
            <a:spLocks noChangeArrowheads="1"/>
          </p:cNvSpPr>
          <p:nvPr/>
        </p:nvSpPr>
        <p:spPr bwMode="auto">
          <a:xfrm>
            <a:off x="3853492" y="5703158"/>
            <a:ext cx="1510596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Е.Ю. Мамина,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главный специалист </a:t>
            </a:r>
            <a:r>
              <a:rPr lang="ru-RU" sz="1000" kern="0" dirty="0" smtClean="0">
                <a:solidFill>
                  <a:srgbClr val="00295C"/>
                </a:solidFill>
              </a:rPr>
              <a:t>отдела </a:t>
            </a:r>
            <a:r>
              <a:rPr lang="ru-RU" sz="1000" kern="0" dirty="0">
                <a:solidFill>
                  <a:srgbClr val="00295C"/>
                </a:solidFill>
              </a:rPr>
              <a:t>организационно-контрольной работы и </a:t>
            </a:r>
            <a:r>
              <a:rPr lang="ru-RU" sz="1000" kern="0" dirty="0" smtClean="0">
                <a:solidFill>
                  <a:srgbClr val="00295C"/>
                </a:solidFill>
              </a:rPr>
              <a:t> делопроизводства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6" name="Rectangle 53"/>
          <p:cNvSpPr txBox="1">
            <a:spLocks noChangeArrowheads="1"/>
          </p:cNvSpPr>
          <p:nvPr/>
        </p:nvSpPr>
        <p:spPr bwMode="auto">
          <a:xfrm>
            <a:off x="5580112" y="5702945"/>
            <a:ext cx="1510596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А.Ю. Дейнеко,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менеджер-стажер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r>
              <a:rPr lang="ru-RU" sz="1000" kern="0" dirty="0" smtClean="0">
                <a:solidFill>
                  <a:srgbClr val="00295C"/>
                </a:solidFill>
              </a:rPr>
              <a:t>отдела </a:t>
            </a:r>
            <a:r>
              <a:rPr lang="ru-RU" sz="1000" kern="0" dirty="0">
                <a:solidFill>
                  <a:srgbClr val="00295C"/>
                </a:solidFill>
              </a:rPr>
              <a:t>организационно-контрольной работы и </a:t>
            </a:r>
            <a:r>
              <a:rPr lang="ru-RU" sz="1000" kern="0" dirty="0" smtClean="0">
                <a:solidFill>
                  <a:srgbClr val="00295C"/>
                </a:solidFill>
              </a:rPr>
              <a:t> делопроизводства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7" name="Rectangle 53"/>
          <p:cNvSpPr txBox="1">
            <a:spLocks noChangeArrowheads="1"/>
          </p:cNvSpPr>
          <p:nvPr/>
        </p:nvSpPr>
        <p:spPr bwMode="auto">
          <a:xfrm>
            <a:off x="7309876" y="5702776"/>
            <a:ext cx="1510596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А.В. Сафонова,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kern="0" dirty="0" smtClean="0">
                <a:solidFill>
                  <a:srgbClr val="00295C"/>
                </a:solidFill>
              </a:rPr>
              <a:t>главный специалист департамента здравоохранения и социальной защиты населения области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Оптимизация процесса организация расширенной коллегии департамента здравоохранения и социальной защиты населения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области»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57425" y="111760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/>
          <a:srcRect b="33287"/>
          <a:stretch/>
        </p:blipFill>
        <p:spPr bwMode="auto">
          <a:xfrm>
            <a:off x="118555" y="1196752"/>
            <a:ext cx="8917941" cy="5184576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3638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Оптимизация процесса организация расширенной коллегии департамента здравоохранения и социальной защиты населения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области»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57425" y="111760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5</a:t>
            </a:fld>
            <a:endParaRPr lang="ru-RU" sz="14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/>
          <a:srcRect t="66453" r="5311"/>
          <a:stretch/>
        </p:blipFill>
        <p:spPr bwMode="auto">
          <a:xfrm>
            <a:off x="107504" y="1916832"/>
            <a:ext cx="8912643" cy="2737049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652120" y="38517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ВПП = 17 дней = 142 часа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Пирамида 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проблем процесса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Оптимизация процесса подготовки  расширенной Коллегии департамента здравоохранения и социальной защиты населения области»</a:t>
            </a:r>
            <a:b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6</a:t>
            </a:fld>
            <a:endParaRPr lang="ru-RU" sz="14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17575" y="981075"/>
            <a:ext cx="7183438" cy="5661025"/>
          </a:xfrm>
          <a:prstGeom prst="triangle">
            <a:avLst>
              <a:gd name="adj" fmla="val 496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35375" y="2005013"/>
            <a:ext cx="172878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5075" y="1757363"/>
            <a:ext cx="1368425" cy="231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Федеральный</a:t>
            </a:r>
            <a:r>
              <a:rPr lang="ru-RU" dirty="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76600" y="2565400"/>
            <a:ext cx="2447925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79838" y="2303463"/>
            <a:ext cx="1368425" cy="231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Региональный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838" y="6510338"/>
            <a:ext cx="1368425" cy="231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Уровень ОИВ</a:t>
            </a:r>
            <a:r>
              <a:rPr lang="ru-RU" b="1" dirty="0"/>
              <a:t> 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3167063" y="2549525"/>
            <a:ext cx="365125" cy="35877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2843213" y="2924175"/>
            <a:ext cx="360362" cy="4333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575" y="3068638"/>
            <a:ext cx="5113338" cy="3603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Отсутствие свободных залов для проведения совещания 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2555875" y="3357563"/>
            <a:ext cx="503238" cy="35877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9113" y="3429000"/>
            <a:ext cx="5257800" cy="360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Несоответствие графика руководителя с занятостью зала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2195513" y="3716338"/>
            <a:ext cx="504825" cy="43338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413" y="4292600"/>
            <a:ext cx="4562475" cy="360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Необходимость вычитки стандартных писем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2008188" y="4149725"/>
            <a:ext cx="403225" cy="4318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24075" y="4679950"/>
            <a:ext cx="5200650" cy="3333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Необходимость уточнения данных, ФИО, должность участников</a:t>
            </a:r>
          </a:p>
        </p:txBody>
      </p:sp>
      <p:sp>
        <p:nvSpPr>
          <p:cNvPr id="26" name="Пятно 1 25"/>
          <p:cNvSpPr/>
          <p:nvPr/>
        </p:nvSpPr>
        <p:spPr>
          <a:xfrm>
            <a:off x="1831975" y="4508500"/>
            <a:ext cx="363538" cy="4333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08175" y="5132388"/>
            <a:ext cx="5111750" cy="1365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Частая замена участников мероприятия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1547813" y="4868863"/>
            <a:ext cx="431800" cy="4318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Пятно 1 28"/>
          <p:cNvSpPr/>
          <p:nvPr/>
        </p:nvSpPr>
        <p:spPr>
          <a:xfrm rot="10800000" flipV="1">
            <a:off x="1295400" y="5229225"/>
            <a:ext cx="431800" cy="4318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92275" y="5435600"/>
            <a:ext cx="5278438" cy="2174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Необходимость неоднократного </a:t>
            </a:r>
            <a:r>
              <a:rPr lang="ru-RU" sz="1400" b="1" dirty="0" err="1">
                <a:solidFill>
                  <a:srgbClr val="FF0000"/>
                </a:solidFill>
              </a:rPr>
              <a:t>обзвона</a:t>
            </a:r>
            <a:r>
              <a:rPr lang="ru-RU" sz="1400" b="1" dirty="0">
                <a:solidFill>
                  <a:srgbClr val="FF0000"/>
                </a:solidFill>
              </a:rPr>
              <a:t> участников совещания</a:t>
            </a:r>
          </a:p>
        </p:txBody>
      </p:sp>
      <p:sp>
        <p:nvSpPr>
          <p:cNvPr id="31" name="Пятно 1 30"/>
          <p:cNvSpPr/>
          <p:nvPr/>
        </p:nvSpPr>
        <p:spPr>
          <a:xfrm rot="10800000" flipV="1">
            <a:off x="971550" y="5661025"/>
            <a:ext cx="576263" cy="3603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47813" y="5853113"/>
            <a:ext cx="5776912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Неоднократная корректировка повестки, доклада и презентации</a:t>
            </a:r>
          </a:p>
        </p:txBody>
      </p:sp>
      <p:sp>
        <p:nvSpPr>
          <p:cNvPr id="33" name="Пятно 1 32"/>
          <p:cNvSpPr/>
          <p:nvPr/>
        </p:nvSpPr>
        <p:spPr>
          <a:xfrm rot="10800000" flipV="1">
            <a:off x="611188" y="6092825"/>
            <a:ext cx="828675" cy="5048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03350" y="6165850"/>
            <a:ext cx="5526088" cy="358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Необходимость внесения изменений в пакет документов перед началом мероприятия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7313" y="3841750"/>
            <a:ext cx="51847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Невозможность в кратчайшие сроки согласовать дату, время и место проведения  коллегии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63938" y="2565400"/>
            <a:ext cx="55451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Не хватает вводных данных по формату проведения коллегии, времени, месте, категории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69448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7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ОПТИМИЗАЦИЯ ПРОЦЕССА ПОДГОТОВКИ расширенной коллегии департамента здравоохранения и социальной защиты населения области»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1872151"/>
            <a:ext cx="3657600" cy="7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 хватает вводных данных по формату проведения коллегии, времени, месте, категории участников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810446" y="1750498"/>
            <a:ext cx="294481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defRPr/>
            </a:pPr>
            <a:r>
              <a:rPr lang="ru-RU" sz="1200" dirty="0"/>
              <a:t>Разработка шаблона чек-листа для руководителя  (формат проведения, время, место, категории участников, вопросы для рассмотрения) 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130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723357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Отсутствие свободных залов для проведения совещания 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810446" y="2725887"/>
            <a:ext cx="294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/>
              <a:t>Проведение обучения специалистов ОМСУ</a:t>
            </a:r>
            <a:endParaRPr lang="ru-RU" altLang="ru-RU" sz="1200" b="1">
              <a:solidFill>
                <a:schemeClr val="tx2"/>
              </a:solidFill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58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4"/>
            <a:ext cx="3478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Несоответствие графика руководителя с занятостью зала</a:t>
            </a:r>
          </a:p>
        </p:txBody>
      </p:sp>
      <p:sp>
        <p:nvSpPr>
          <p:cNvPr id="25621" name="TextBox 41"/>
          <p:cNvSpPr txBox="1">
            <a:spLocks noChangeArrowheads="1"/>
          </p:cNvSpPr>
          <p:nvPr/>
        </p:nvSpPr>
        <p:spPr bwMode="auto">
          <a:xfrm>
            <a:off x="3832671" y="3483124"/>
            <a:ext cx="294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/>
              <a:t>Направление предложений в </a:t>
            </a:r>
            <a:r>
              <a:rPr lang="ru-RU" altLang="ru-RU" sz="1200" b="1" dirty="0" err="1"/>
              <a:t>ДФиБП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143118"/>
            <a:ext cx="32813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Невозможность в кратчайшие сроки согласовать дату, время и место проведения  коллегии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32671" y="4238774"/>
            <a:ext cx="29448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/>
              <a:t>Направление предложения в </a:t>
            </a:r>
            <a:r>
              <a:rPr lang="ru-RU" altLang="ru-RU" sz="1200" b="1" dirty="0" err="1"/>
              <a:t>ДФиБП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369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3832671" y="5003080"/>
            <a:ext cx="29448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/>
              <a:t>Направление предложения в </a:t>
            </a:r>
            <a:r>
              <a:rPr lang="ru-RU" altLang="ru-RU" sz="1200" b="1" dirty="0" err="1"/>
              <a:t>ДФиБП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7941120" y="506658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369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52787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684892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Необходимость вычитки стандартных писем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3832671" y="5795168"/>
            <a:ext cx="29448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/>
              <a:t>Направление предложения в </a:t>
            </a:r>
            <a:r>
              <a:rPr lang="ru-RU" altLang="ru-RU" sz="1200" b="1" dirty="0" err="1"/>
              <a:t>ДФиБП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7941120" y="5858668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369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0621" y="5733256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Стрелка: вправо 3"/>
          <p:cNvSpPr/>
          <p:nvPr/>
        </p:nvSpPr>
        <p:spPr>
          <a:xfrm>
            <a:off x="352787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684892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41"/>
          <p:cNvSpPr txBox="1">
            <a:spLocks noChangeArrowheads="1"/>
          </p:cNvSpPr>
          <p:nvPr/>
        </p:nvSpPr>
        <p:spPr bwMode="auto">
          <a:xfrm>
            <a:off x="251520" y="5772225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Необходимость уточнения данных, ФИО, должность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8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ОПТИМИЗАЦИЯ ПРОЦЕССА ПОДГОТОВКИ расширенной коллегии департамента здравоохранения и социальной защиты населения области»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2056817"/>
            <a:ext cx="3657600" cy="4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Частая замена участников мероприятия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810446" y="1971824"/>
            <a:ext cx="294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/>
              <a:t>Разработка методики и регламента расчета прогнозных показателей </a:t>
            </a:r>
            <a:endParaRPr lang="ru-RU" altLang="ru-RU" sz="1200" b="1">
              <a:solidFill>
                <a:schemeClr val="tx2"/>
              </a:solidFill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130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723357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Необходимость неоднократного </a:t>
            </a:r>
            <a:r>
              <a:rPr lang="ru-RU" sz="1200" b="1" dirty="0" err="1">
                <a:solidFill>
                  <a:srgbClr val="FF0000"/>
                </a:solidFill>
              </a:rPr>
              <a:t>обзвона</a:t>
            </a:r>
            <a:r>
              <a:rPr lang="ru-RU" sz="1200" b="1" dirty="0">
                <a:solidFill>
                  <a:srgbClr val="FF0000"/>
                </a:solidFill>
              </a:rPr>
              <a:t> участников совещания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810446" y="2725887"/>
            <a:ext cx="294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/>
              <a:t>Проведение обучения специалистов ОМСУ</a:t>
            </a:r>
            <a:endParaRPr lang="ru-RU" altLang="ru-RU" sz="1200" b="1">
              <a:solidFill>
                <a:schemeClr val="tx2"/>
              </a:solidFill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58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4"/>
            <a:ext cx="3478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Неоднократная корректировка повестки, доклада и презентации</a:t>
            </a:r>
          </a:p>
        </p:txBody>
      </p:sp>
      <p:sp>
        <p:nvSpPr>
          <p:cNvPr id="25621" name="TextBox 41"/>
          <p:cNvSpPr txBox="1">
            <a:spLocks noChangeArrowheads="1"/>
          </p:cNvSpPr>
          <p:nvPr/>
        </p:nvSpPr>
        <p:spPr bwMode="auto">
          <a:xfrm>
            <a:off x="3832671" y="3483124"/>
            <a:ext cx="294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/>
              <a:t>Направление предложений в ДФиБП</a:t>
            </a:r>
            <a:endParaRPr lang="ru-RU" altLang="ru-RU" sz="1200" b="1">
              <a:solidFill>
                <a:schemeClr val="tx2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143118"/>
            <a:ext cx="32813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Необходимость внесения изменений в пакет документов перед началом мероприятия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32671" y="4238774"/>
            <a:ext cx="29448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/>
              <a:t>Направление предложения в </a:t>
            </a:r>
            <a:r>
              <a:rPr lang="ru-RU" altLang="ru-RU" sz="1200" b="1" dirty="0" err="1"/>
              <a:t>ДФиБП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369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6811C2BB-3AB7-46FC-9ACE-971814186E4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 rotWithShape="1">
          <a:blip r:embed="rId2"/>
          <a:srcRect b="31289"/>
          <a:stretch/>
        </p:blipFill>
        <p:spPr bwMode="auto">
          <a:xfrm>
            <a:off x="163198" y="1340769"/>
            <a:ext cx="8729282" cy="4680519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целевого 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состояния процесса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Оптимизация процесса организация расширенной коллегии департамента здравоохранения и социальной защиты населения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области»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994</Words>
  <Application>Microsoft Office PowerPoint</Application>
  <PresentationFormat>Экран (4:3)</PresentationFormat>
  <Paragraphs>162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Паспорт проекта  «Оптимизация процесса организация расширенной коллегии департамента здравоохранения и социальной защиты населения области»</vt:lpstr>
      <vt:lpstr>Паспорт проекта  «Оптимизация процесса организация расширенной коллегии департамента здравоохранения и социальной защиты населения области»</vt:lpstr>
      <vt:lpstr>Команда проекта </vt:lpstr>
      <vt:lpstr>Карта текущего состояния процесса  «Оптимизация процесса организация расширенной коллегии департамента здравоохранения и социальной защиты населения области»</vt:lpstr>
      <vt:lpstr>Карта текущего состояния процесса  «Оптимизация процесса организация расширенной коллегии департамента здравоохранения и социальной защиты населения области»</vt:lpstr>
      <vt:lpstr>Пирамида проблем процесса  «Оптимизация процесса подготовки  расширенной Коллегии департамента здравоохранения и социальной защиты населения области» </vt:lpstr>
      <vt:lpstr>Анализ проблем процесса  «ОПТИМИЗАЦИЯ ПРОЦЕССА ПОДГОТОВКИ расширенной коллегии департамента здравоохранения и социальной защиты населения области»</vt:lpstr>
      <vt:lpstr>Анализ проблем процесса  «ОПТИМИЗАЦИЯ ПРОЦЕССА ПОДГОТОВКИ расширенной коллегии департамента здравоохранения и социальной защиты населения области»</vt:lpstr>
      <vt:lpstr>Карта целевого состояния процесса  «Оптимизация процесса организация расширенной коллегии департамента здравоохранения и социальной защиты населения области»</vt:lpstr>
      <vt:lpstr>Карта целевого состояния процесса  «Оптимизация процесса организация расширенной коллегии департамента здравоохранения и социальной защиты населения области» (продолжение)</vt:lpstr>
      <vt:lpstr>Достигнутые результаты (было и стало)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7-226-1</cp:lastModifiedBy>
  <cp:revision>127</cp:revision>
  <cp:lastPrinted>2019-03-06T11:32:59Z</cp:lastPrinted>
  <dcterms:created xsi:type="dcterms:W3CDTF">2018-08-20T14:01:12Z</dcterms:created>
  <dcterms:modified xsi:type="dcterms:W3CDTF">2020-10-15T11:06:26Z</dcterms:modified>
</cp:coreProperties>
</file>