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1" r:id="rId5"/>
    <p:sldId id="262" r:id="rId6"/>
    <p:sldId id="263" r:id="rId7"/>
    <p:sldId id="264" r:id="rId8"/>
    <p:sldId id="265" r:id="rId9"/>
    <p:sldId id="276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78" r:id="rId18"/>
    <p:sldId id="279" r:id="rId19"/>
    <p:sldId id="274" r:id="rId20"/>
    <p:sldId id="277" r:id="rId21"/>
    <p:sldId id="275" r:id="rId2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1" d="100"/>
          <a:sy n="91" d="100"/>
        </p:scale>
        <p:origin x="102" y="48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02.03.2021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02.03.2021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02.03.2021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02.03.2021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02.03.2021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02.03.2021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02.03.2021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260648"/>
            <a:ext cx="8559306" cy="56166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392633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395536" y="188640"/>
            <a:ext cx="8229600" cy="504056"/>
          </a:xfrm>
        </p:spPr>
        <p:txBody>
          <a:bodyPr>
            <a:normAutofit fontScale="90000"/>
          </a:bodyPr>
          <a:lstStyle/>
          <a:p>
            <a:r>
              <a:rPr lang="ru-RU" sz="1800" b="1" dirty="0"/>
              <a:t>2.  Задания, необходимые для оценки знаний, умений, навыков и (или) опыта деятельности, характеризующих индикаторы достижения компетенций в процессе освоения основной профессиональной образовательной программы</a:t>
            </a:r>
            <a:endParaRPr lang="ru-RU" sz="1800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48101458"/>
              </p:ext>
            </p:extLst>
          </p:nvPr>
        </p:nvGraphicFramePr>
        <p:xfrm>
          <a:off x="251520" y="1196752"/>
          <a:ext cx="8712968" cy="539986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11611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5806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1622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29320">
                <a:tc>
                  <a:txBody>
                    <a:bodyPr/>
                    <a:lstStyle/>
                    <a:p>
                      <a:pPr indent="457200"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Индикатор достижения компетенции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725" marR="26725" marT="43966" marB="4396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indent="457200"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Планируемые результаты обучения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725" marR="26725" marT="43966" marB="4396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indent="457200"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Материалы, необходимые для оценки индикатора достижения компетенции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32328" marB="3232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1384">
                <a:tc gridSpan="3">
                  <a:txBody>
                    <a:bodyPr/>
                    <a:lstStyle/>
                    <a:p>
                      <a:pPr indent="457200"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ПК-5 Подготовка строительного производства на участке строительства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725" marR="26725" marT="43966" marB="4396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56727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</a:rPr>
                        <a:t>ПК-5.1.4 Знает виды негативного воздействия на окружающую среду и методы их минимизации и предотвращения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725" marR="26725" marT="43966" marB="4396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Обучающийся знает: </a:t>
                      </a:r>
                    </a:p>
                    <a:p>
                      <a:pPr marL="342900" lvl="0" indent="-342900" algn="just">
                        <a:spcAft>
                          <a:spcPts val="600"/>
                        </a:spcAft>
                        <a:buFont typeface="Symbol" panose="05050102010706020507" pitchFamily="18" charset="2"/>
                        <a:buChar char=""/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виды негативного воздействия на окружающую среду при проведении различных видов строительных работ;</a:t>
                      </a:r>
                    </a:p>
                    <a:p>
                      <a:pPr marL="342900" lvl="0" indent="-342900" algn="just">
                        <a:spcAft>
                          <a:spcPts val="600"/>
                        </a:spcAft>
                        <a:buFont typeface="Symbol" panose="05050102010706020507" pitchFamily="18" charset="2"/>
                        <a:buChar char=""/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методики для оценки величины негативного воздействия на окружающую среду;</a:t>
                      </a:r>
                    </a:p>
                    <a:p>
                      <a:pPr marL="342900" lvl="0" indent="-342900" algn="just">
                        <a:spcAft>
                          <a:spcPts val="600"/>
                        </a:spcAft>
                        <a:buFont typeface="Symbol" panose="05050102010706020507" pitchFamily="18" charset="2"/>
                        <a:buChar char=""/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методы минимизации и предотвращения негативного воздействия на окружающую среду при проведении различных видов строительных работ.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725" marR="26725" marT="43966" marB="4396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Вопросы к экзамену 1, 10, 18</a:t>
                      </a:r>
                    </a:p>
                    <a:p>
                      <a:pPr>
                        <a:spcAft>
                          <a:spcPts val="60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Тестовые задания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r>
                        <a:rPr lang="ru-RU" sz="1200" dirty="0" smtClean="0">
                          <a:solidFill>
                            <a:schemeClr val="tx1"/>
                          </a:solidFill>
                          <a:effectLst/>
                        </a:rPr>
                        <a:t>Вопросы </a:t>
                      </a: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к экзамену  2 - 8</a:t>
                      </a:r>
                    </a:p>
                    <a:p>
                      <a:pPr>
                        <a:spcAft>
                          <a:spcPts val="60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Тестовые задания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r>
                        <a:rPr lang="ru-RU" sz="1200" dirty="0" smtClean="0">
                          <a:solidFill>
                            <a:schemeClr val="tx1"/>
                          </a:solidFill>
                          <a:effectLst/>
                        </a:rPr>
                        <a:t>Вопросы </a:t>
                      </a: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к экзамену 9, 11- 12</a:t>
                      </a:r>
                    </a:p>
                    <a:p>
                      <a:pPr>
                        <a:spcAft>
                          <a:spcPts val="60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Тестовые задания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32328" marB="3232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33968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</a:rPr>
                        <a:t>ПК-5.2.7 Умеет оценивать негативное воздействие и разрабатывать мероприятия по охране окружающей среды в  сфере своей профессиональной деятельности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725" marR="26725" marT="43966" marB="4396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Обучающийся умеет: </a:t>
                      </a:r>
                    </a:p>
                    <a:p>
                      <a:pPr marL="342900" lvl="0" indent="-342900" algn="just">
                        <a:spcAft>
                          <a:spcPts val="0"/>
                        </a:spcAft>
                        <a:buFont typeface="Symbol" panose="05050102010706020507" pitchFamily="18" charset="2"/>
                        <a:buChar char=""/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проводить оценку негативного воздействия на окружающую среду;</a:t>
                      </a:r>
                    </a:p>
                    <a:p>
                      <a:pPr marL="342900" lvl="0" indent="-342900" algn="just">
                        <a:spcAft>
                          <a:spcPts val="0"/>
                        </a:spcAft>
                        <a:buFont typeface="Symbol" panose="05050102010706020507" pitchFamily="18" charset="2"/>
                        <a:buChar char=""/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определять величину платежа за загрязнение компонентов окружающей среды;</a:t>
                      </a:r>
                    </a:p>
                    <a:p>
                      <a:pPr marL="342900" lvl="0" indent="-342900" algn="just">
                        <a:spcAft>
                          <a:spcPts val="0"/>
                        </a:spcAft>
                        <a:buFont typeface="Symbol" panose="05050102010706020507" pitchFamily="18" charset="2"/>
                        <a:buChar char=""/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разрабатывать мероприятия по охране окружающей среды в проектах строительства объектов транспортной инфраструктуры.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725" marR="26725" marT="43966" marB="4396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</a:rPr>
                        <a:t> 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Практическое задание № 1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r>
                        <a:rPr lang="ru-RU" sz="1200" dirty="0" smtClean="0">
                          <a:solidFill>
                            <a:schemeClr val="tx1"/>
                          </a:solidFill>
                          <a:effectLst/>
                        </a:rPr>
                        <a:t>Практическое </a:t>
                      </a: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задание № 3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</a:rPr>
                        <a:t> 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Практическое задание №  4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</a:rPr>
                        <a:t> 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32328" marB="3232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99829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</a:rPr>
                        <a:t>ПК-5.3.5 Владеет методиками оценки величины негативного воздействия на окружающую среду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6725" marR="26725" marT="43966" marB="4396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Обучающийся владеет: </a:t>
                      </a:r>
                    </a:p>
                    <a:p>
                      <a:pPr marL="342900" lvl="0" indent="-342900" algn="just">
                        <a:spcAft>
                          <a:spcPts val="0"/>
                        </a:spcAft>
                        <a:buFont typeface="Symbol" panose="05050102010706020507" pitchFamily="18" charset="2"/>
                        <a:buChar char=""/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методикой оценки шумового режима на примагистральной территории;</a:t>
                      </a:r>
                    </a:p>
                    <a:p>
                      <a:pPr marL="342900" lvl="0" indent="-342900" algn="just">
                        <a:spcAft>
                          <a:spcPts val="0"/>
                        </a:spcAft>
                        <a:buFont typeface="Symbol" panose="05050102010706020507" pitchFamily="18" charset="2"/>
                        <a:buChar char=""/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методикой оценки величины загрязнения атмосферного воздуха двигателями работающих тепловозов.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725" marR="26725" marT="43966" marB="4396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</a:rPr>
                        <a:t> 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Практическое задание № 2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r>
                        <a:rPr lang="ru-RU" sz="1200" dirty="0" smtClean="0">
                          <a:solidFill>
                            <a:schemeClr val="tx1"/>
                          </a:solidFill>
                          <a:effectLst/>
                        </a:rPr>
                        <a:t>Практическое </a:t>
                      </a: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задание № 5, 6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</a:rPr>
                        <a:t> 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32328" marB="3232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2433638" y="1566863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395536" y="807739"/>
            <a:ext cx="1410964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ru-RU" sz="1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Т а б л и ц а  2.1</a:t>
            </a:r>
            <a:endParaRPr lang="ru-RU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05471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63892267"/>
              </p:ext>
            </p:extLst>
          </p:nvPr>
        </p:nvGraphicFramePr>
        <p:xfrm>
          <a:off x="251520" y="3429000"/>
          <a:ext cx="8568952" cy="2211070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21929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25331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7606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52028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6279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335280" algn="l"/>
                        </a:tabLs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</a:rPr>
                        <a:t>№ 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</a:rPr>
                        <a:t>Текст вопроса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</a:rPr>
                        <a:t>№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chemeClr val="tx1"/>
                          </a:solidFill>
                          <a:effectLst/>
                        </a:rPr>
                        <a:t>Варианты ответа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77800">
                <a:tc gridSpan="4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</a:rPr>
                        <a:t>Выбрать несколько правильных ответов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8125">
                <a:tc rowSpan="4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335280" algn="l"/>
                        </a:tabLst>
                      </a:pPr>
                      <a:r>
                        <a:rPr lang="ru-RU" sz="1100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4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chemeClr val="tx1"/>
                          </a:solidFill>
                          <a:effectLst/>
                        </a:rPr>
                        <a:t>Какое влияние на прилегающую территорию оказывает устройство выемок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 b="0" dirty="0">
                          <a:solidFill>
                            <a:schemeClr val="tx1"/>
                          </a:solidFill>
                          <a:effectLst/>
                        </a:rPr>
                        <a:t>Не оказывает никакого влияние</a:t>
                      </a:r>
                      <a:endParaRPr lang="ru-RU" sz="12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050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 b="0" dirty="0">
                          <a:solidFill>
                            <a:schemeClr val="tx1"/>
                          </a:solidFill>
                          <a:effectLst/>
                        </a:rPr>
                        <a:t>Осушающее действие</a:t>
                      </a:r>
                      <a:endParaRPr lang="ru-RU" sz="12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6700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chemeClr val="tx1"/>
                          </a:solidFill>
                          <a:effectLst/>
                        </a:rPr>
                        <a:t>3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 b="0" dirty="0">
                          <a:solidFill>
                            <a:schemeClr val="tx1"/>
                          </a:solidFill>
                          <a:effectLst/>
                        </a:rPr>
                        <a:t>Увлажняющее действие</a:t>
                      </a:r>
                      <a:endParaRPr lang="ru-RU" sz="12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8161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chemeClr val="tx1"/>
                          </a:solidFill>
                          <a:effectLst/>
                        </a:rPr>
                        <a:t>4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 b="0" dirty="0">
                          <a:solidFill>
                            <a:schemeClr val="tx1"/>
                          </a:solidFill>
                          <a:effectLst/>
                        </a:rPr>
                        <a:t>Заболачивающее действие</a:t>
                      </a:r>
                      <a:endParaRPr lang="ru-RU" sz="12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09550">
                <a:tc rowSpan="4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335280" algn="l"/>
                        </a:tabLs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4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</a:rPr>
                        <a:t>В каких формах проявляется ответная реакция  окружающей среды на  воздействие объектов транспорта 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 b="0" dirty="0">
                          <a:solidFill>
                            <a:schemeClr val="tx1"/>
                          </a:solidFill>
                          <a:effectLst/>
                        </a:rPr>
                        <a:t>Адаптационной </a:t>
                      </a:r>
                      <a:endParaRPr lang="ru-RU" sz="12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0955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 b="0" dirty="0">
                          <a:solidFill>
                            <a:schemeClr val="tx1"/>
                          </a:solidFill>
                          <a:effectLst/>
                        </a:rPr>
                        <a:t>Восстанавливающийся </a:t>
                      </a:r>
                      <a:endParaRPr lang="ru-RU" sz="12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0955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chemeClr val="tx1"/>
                          </a:solidFill>
                          <a:effectLst/>
                        </a:rPr>
                        <a:t>3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 b="0" dirty="0">
                          <a:solidFill>
                            <a:schemeClr val="tx1"/>
                          </a:solidFill>
                          <a:effectLst/>
                        </a:rPr>
                        <a:t>Интегральный</a:t>
                      </a:r>
                      <a:endParaRPr lang="ru-RU" sz="12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0955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</a:rPr>
                        <a:t>4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 b="0" dirty="0">
                          <a:solidFill>
                            <a:schemeClr val="tx1"/>
                          </a:solidFill>
                          <a:effectLst/>
                        </a:rPr>
                        <a:t>Компенсационной</a:t>
                      </a:r>
                      <a:endParaRPr lang="ru-RU" sz="12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0955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335280" algn="l"/>
                        </a:tabLst>
                      </a:pPr>
                      <a:r>
                        <a:rPr lang="ru-RU" sz="11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…..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 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 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395536" y="383758"/>
            <a:ext cx="8568952" cy="3323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33496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33496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33496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33496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33496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33496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33496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33496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33496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449263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34963" algn="l"/>
              </a:tabLst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Материалы для текущего контроля 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4492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34963" algn="l"/>
              </a:tabLst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Для проведения текущего контроля по дисциплине  обучающийся должен выполнить следующие задания</a:t>
            </a:r>
            <a:r>
              <a:rPr kumimoji="0" lang="ru-RU" sz="16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lt"/>
            </a:endParaRPr>
          </a:p>
          <a:p>
            <a:pPr marL="0" marR="0" lvl="0" indent="449263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34963" algn="l"/>
              </a:tabLst>
            </a:pPr>
            <a:r>
              <a:rPr kumimoji="0" lang="ru-RU" sz="16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1. Перечень практических заданий</a:t>
            </a:r>
            <a:endParaRPr kumimoji="0" lang="ru-RU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lt"/>
            </a:endParaRPr>
          </a:p>
          <a:p>
            <a:pPr marL="228600" marR="0" lvl="0" indent="-2286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>
                <a:tab pos="334963" algn="l"/>
              </a:tabLst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Times New Roman" panose="02020603050405020304" pitchFamily="18" charset="0"/>
              </a:rPr>
              <a:t>Оценка шумового режима на примагистральной территории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lt"/>
            </a:endParaRPr>
          </a:p>
          <a:p>
            <a:pPr marL="228600" marR="0" lvl="0" indent="-2286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>
                <a:tab pos="334963" algn="l"/>
              </a:tabLst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Times New Roman" panose="02020603050405020304" pitchFamily="18" charset="0"/>
              </a:rPr>
              <a:t>Определение величины загрязнений  атмосферного воздуха выбросами работающих тепловозов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lt"/>
            </a:endParaRPr>
          </a:p>
          <a:p>
            <a:pPr marL="228600" marR="0" lvl="0" indent="-2286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>
                <a:tab pos="334963" algn="l"/>
              </a:tabLst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Times New Roman" panose="02020603050405020304" pitchFamily="18" charset="0"/>
              </a:rPr>
              <a:t>Расчет платы за неорганизованный сброс загрязняющих веществ в водные объекты с территории строительной площадки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lt"/>
            </a:endParaRPr>
          </a:p>
          <a:p>
            <a:pPr marL="228600" marR="0" lvl="0" indent="-2286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>
                <a:tab pos="334963" algn="l"/>
              </a:tabLst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Times New Roman" panose="02020603050405020304" pitchFamily="18" charset="0"/>
              </a:rPr>
              <a:t>Оценка проведения мероприятий по очистке стоков 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lt"/>
            </a:endParaRPr>
          </a:p>
          <a:p>
            <a:pPr marL="228600" marR="0" lvl="0" indent="-2286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>
                <a:tab pos="334963" algn="l"/>
              </a:tabLst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Times New Roman" panose="02020603050405020304" pitchFamily="18" charset="0"/>
              </a:rPr>
              <a:t>Определение величины ущерба водным биоресурсам при проведении работ на водотоке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lt"/>
            </a:endParaRPr>
          </a:p>
          <a:p>
            <a:pPr marL="0" marR="0" lvl="0" indent="449263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34963" algn="l"/>
              </a:tabLst>
            </a:pPr>
            <a:r>
              <a:rPr kumimoji="0" lang="ru-RU" sz="16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Times New Roman" panose="02020603050405020304" pitchFamily="18" charset="0"/>
              </a:rPr>
              <a:t>2. Тестовые задания</a:t>
            </a:r>
            <a:endParaRPr kumimoji="0" lang="ru-RU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lt"/>
            </a:endParaRPr>
          </a:p>
          <a:p>
            <a:pPr marL="0" marR="0" lvl="0" indent="4492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34963" algn="l"/>
              </a:tabLst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79512" y="5661248"/>
            <a:ext cx="8784976" cy="83099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ru-RU" sz="1600" b="1" dirty="0"/>
              <a:t>или</a:t>
            </a:r>
          </a:p>
          <a:p>
            <a:r>
              <a:rPr lang="ru-RU" sz="1600" dirty="0"/>
              <a:t>В СДО </a:t>
            </a:r>
            <a:r>
              <a:rPr lang="ru-RU" sz="1600" dirty="0" smtClean="0"/>
              <a:t>в разделе 1 дисциплины в </a:t>
            </a:r>
            <a:r>
              <a:rPr lang="ru-RU" sz="1600" dirty="0"/>
              <a:t>части </a:t>
            </a:r>
            <a:r>
              <a:rPr lang="ru-RU" sz="1600" dirty="0" smtClean="0"/>
              <a:t>«</a:t>
            </a:r>
            <a:r>
              <a:rPr lang="ru-RU" sz="1600" dirty="0"/>
              <a:t>Самостоятельная работа» размещен обучающий тест </a:t>
            </a:r>
            <a:r>
              <a:rPr lang="ru-RU" sz="1600" dirty="0" smtClean="0"/>
              <a:t>для подготовки к текущему контролю. Количество </a:t>
            </a:r>
            <a:r>
              <a:rPr lang="ru-RU" sz="1600" dirty="0"/>
              <a:t>попыток ответа на вопросы теста не ограничено.</a:t>
            </a:r>
          </a:p>
        </p:txBody>
      </p:sp>
    </p:spTree>
    <p:extLst>
      <p:ext uri="{BB962C8B-B14F-4D97-AF65-F5344CB8AC3E}">
        <p14:creationId xmlns:p14="http://schemas.microsoft.com/office/powerpoint/2010/main" val="318308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52314072"/>
              </p:ext>
            </p:extLst>
          </p:nvPr>
        </p:nvGraphicFramePr>
        <p:xfrm>
          <a:off x="251520" y="908720"/>
          <a:ext cx="8640960" cy="5201883"/>
        </p:xfrm>
        <a:graphic>
          <a:graphicData uri="http://schemas.openxmlformats.org/drawingml/2006/table">
            <a:tbl>
              <a:tblPr firstRow="1" firstCol="1" bandRow="1" bandCol="1">
                <a:tableStyleId>{5C22544A-7EE6-4342-B048-85BDC9FD1C3A}</a:tableStyleId>
              </a:tblPr>
              <a:tblGrid>
                <a:gridCol w="50405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8823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5698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61156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8012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64020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</a:rPr>
                        <a:t>№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</a:rPr>
                        <a:t>п/п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</a:rPr>
                        <a:t>Материалы, необходимые для оценки индикатора достижения компетенции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</a:rPr>
                        <a:t>Показатель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</a:rPr>
                        <a:t> оценивания 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tx1"/>
                          </a:solidFill>
                          <a:effectLst/>
                        </a:rPr>
                        <a:t>Критерии 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tx1"/>
                          </a:solidFill>
                          <a:effectLst/>
                        </a:rPr>
                        <a:t>оценивания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tx1"/>
                          </a:solidFill>
                          <a:effectLst/>
                        </a:rPr>
                        <a:t>Шкала оценивания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75742">
                <a:tc rowSpan="4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4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tx1"/>
                          </a:solidFill>
                          <a:effectLst/>
                        </a:rPr>
                        <a:t>Практические задания № 1 - 5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</a:rPr>
                        <a:t>Правильность выполнения практического задания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1590"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</a:rPr>
                        <a:t>Задание выполнено правильно без замечаний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</a:rPr>
                        <a:t>8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7574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1590"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tx1"/>
                          </a:solidFill>
                          <a:effectLst/>
                        </a:rPr>
                        <a:t>Задание выполнено правильно с замечаниями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</a:rPr>
                        <a:t>1 - 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</a:rPr>
                        <a:t>7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382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1590"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tx1"/>
                          </a:solidFill>
                          <a:effectLst/>
                        </a:rPr>
                        <a:t>Задание выполнено неправильно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</a:rPr>
                        <a:t>0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7574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21590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tx1"/>
                          </a:solidFill>
                          <a:effectLst/>
                        </a:rPr>
                        <a:t>Итого максимальное количество баллов за  выполнения практического задания  на практическом занятии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</a:rPr>
                        <a:t>8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91914">
                <a:tc gridSpan="4">
                  <a:txBody>
                    <a:bodyPr/>
                    <a:lstStyle/>
                    <a:p>
                      <a:pPr marL="21590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tx1"/>
                          </a:solidFill>
                          <a:effectLst/>
                        </a:rPr>
                        <a:t>Итого максимальное количество баллов за  практические задания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chemeClr val="tx1"/>
                          </a:solidFill>
                          <a:effectLst/>
                        </a:rPr>
                        <a:t>40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83828"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</a:rPr>
                        <a:t>Тестовое 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</a:rPr>
                        <a:t>задание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</a:rPr>
                        <a:t>(30 вопросов) 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tx1"/>
                          </a:solidFill>
                          <a:effectLst/>
                        </a:rPr>
                        <a:t>Правильность ответа на вопросы теста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</a:rPr>
                        <a:t>Ответ правильный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8382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1590"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</a:rPr>
                        <a:t>Ответ неправильный 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</a:rPr>
                        <a:t>0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91914">
                <a:tc gridSpan="4">
                  <a:txBody>
                    <a:bodyPr/>
                    <a:lstStyle/>
                    <a:p>
                      <a:pPr marL="21590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tx1"/>
                          </a:solidFill>
                          <a:effectLst/>
                        </a:rPr>
                        <a:t>Итого максимальное количество баллов за  тестовое задание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chemeClr val="tx1"/>
                          </a:solidFill>
                          <a:effectLst/>
                        </a:rPr>
                        <a:t>30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91914">
                <a:tc gridSpan="4">
                  <a:txBody>
                    <a:bodyPr/>
                    <a:lstStyle/>
                    <a:p>
                      <a:pPr marL="21590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tx1"/>
                          </a:solidFill>
                          <a:effectLst/>
                        </a:rPr>
                        <a:t>ИТОГО максимальное количество баллов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1590"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</a:rPr>
                        <a:t>70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-108520" y="260648"/>
            <a:ext cx="204895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457200" algn="just"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 а б л и ц а  3</a:t>
            </a:r>
            <a:endParaRPr lang="ru-RU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473439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39552" y="116632"/>
            <a:ext cx="8280920" cy="8002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ts val="1200"/>
              </a:spcBef>
              <a:spcAft>
                <a:spcPts val="1200"/>
              </a:spcAft>
            </a:pP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Формирование рейтинговой оценки по дисциплине</a:t>
            </a:r>
            <a:endParaRPr lang="ru-RU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7200" algn="just">
              <a:spcAft>
                <a:spcPts val="600"/>
              </a:spcAft>
            </a:pP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 а б л и ц а  5</a:t>
            </a:r>
            <a:endParaRPr lang="ru-RU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72076055"/>
              </p:ext>
            </p:extLst>
          </p:nvPr>
        </p:nvGraphicFramePr>
        <p:xfrm>
          <a:off x="251520" y="1052736"/>
          <a:ext cx="8568952" cy="4707170"/>
        </p:xfrm>
        <a:graphic>
          <a:graphicData uri="http://schemas.openxmlformats.org/drawingml/2006/table">
            <a:tbl>
              <a:tblPr firstRow="1" firstCol="1" bandRow="1" bandCol="1">
                <a:tableStyleId>{5C22544A-7EE6-4342-B048-85BDC9FD1C3A}</a:tableStyleId>
              </a:tblPr>
              <a:tblGrid>
                <a:gridCol w="225664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2826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8251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90152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96671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Вид контроля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912" marR="6591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Материалы, необходимые для оценки индикатора достижения компетенции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912" marR="6591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Максимальное количество баллов в процессе оценивания  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912" marR="6591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</a:rPr>
                        <a:t>Процедура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</a:rPr>
                        <a:t>оценивания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912" marR="6591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4447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</a:rPr>
                        <a:t>1. Текущий контроль успеваемости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912" marR="6591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</a:rPr>
                        <a:t>Практические задания №№ 1- 5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</a:rPr>
                        <a:t>Тестовое задание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912" marR="6591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70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912" marR="6591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Количество баллов определяется в соответствии с таблицей 3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Допуск к экзамену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sym typeface="Symbol" panose="05050102010706020507" pitchFamily="18" charset="2"/>
                        </a:rPr>
                        <a:t></a:t>
                      </a: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 50 баллов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912" marR="6591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9453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</a:rPr>
                        <a:t>2. Промежуточная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</a:rPr>
                        <a:t>    аттестация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912" marR="6591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Перечень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вопросов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к </a:t>
                      </a:r>
                      <a:r>
                        <a:rPr lang="ru-RU" sz="1200" dirty="0" smtClean="0">
                          <a:solidFill>
                            <a:schemeClr val="tx1"/>
                          </a:solidFill>
                          <a:effectLst/>
                        </a:rPr>
                        <a:t>экзамену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912" marR="6591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30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912" marR="6591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342900" lvl="0" indent="-342900" algn="just">
                        <a:spcAft>
                          <a:spcPts val="0"/>
                        </a:spcAft>
                        <a:buFont typeface="Times New Roman" panose="02020603050405020304" pitchFamily="18" charset="0"/>
                        <a:buChar char="−"/>
                        <a:tabLst>
                          <a:tab pos="732790" algn="l"/>
                        </a:tabLs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получены полные ответы на вопросы – 25…30 баллов;</a:t>
                      </a:r>
                    </a:p>
                    <a:p>
                      <a:pPr marL="342900" lvl="0" indent="-342900" algn="just">
                        <a:spcAft>
                          <a:spcPts val="0"/>
                        </a:spcAft>
                        <a:buFont typeface="Times New Roman" panose="02020603050405020304" pitchFamily="18" charset="0"/>
                        <a:buChar char="−"/>
                        <a:tabLst>
                          <a:tab pos="732790" algn="l"/>
                        </a:tabLs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получены достаточно полные ответы на вопросы – 20…24 балла;</a:t>
                      </a:r>
                    </a:p>
                    <a:p>
                      <a:pPr marL="342900" lvl="0" indent="-342900" algn="just">
                        <a:spcAft>
                          <a:spcPts val="0"/>
                        </a:spcAft>
                        <a:buFont typeface="Times New Roman" panose="02020603050405020304" pitchFamily="18" charset="0"/>
                        <a:buChar char="−"/>
                        <a:tabLst>
                          <a:tab pos="732790" algn="l"/>
                        </a:tabLs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получены неполные ответы на вопросы или часть вопросов – 11…20 баллов;</a:t>
                      </a:r>
                    </a:p>
                    <a:p>
                      <a:pPr marL="342900" lvl="0" indent="-342900" algn="just">
                        <a:spcAft>
                          <a:spcPts val="0"/>
                        </a:spcAft>
                        <a:buFont typeface="Times New Roman" panose="02020603050405020304" pitchFamily="18" charset="0"/>
                        <a:buChar char="−"/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не получены ответы на вопросы или вопросы не раскрыты – 0…10 баллов.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912" marR="6591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75766">
                <a:tc gridSpan="2"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</a:rPr>
                        <a:t>ИТОГО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912" marR="6591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100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912" marR="6591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912" marR="6591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4447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</a:rPr>
                        <a:t>3. Итоговая оценка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912" marR="6591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«Отлично» - 86-100 баллов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«Хорошо» - 75-85 баллов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«Удовлетворительно» - 60-74 баллов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«Неудовлетворительно» - менее 59 баллов (вкл.)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912" marR="6591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828911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39552" y="332656"/>
            <a:ext cx="3816424" cy="626469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683568" y="380265"/>
            <a:ext cx="3222104" cy="63555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ru-RU" sz="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ФЕДЕРАЛЬНОЕ АГЕНТСТВО ЖЕЛЕЗНОДОРОЖНОГО ТРАНСПОРТА</a:t>
            </a:r>
          </a:p>
          <a:p>
            <a:pPr algn="ctr">
              <a:spcAft>
                <a:spcPts val="0"/>
              </a:spcAft>
            </a:pPr>
            <a:r>
              <a:rPr lang="ru-RU" sz="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Федеральное государственное бюджетное образовательное учреждение </a:t>
            </a:r>
          </a:p>
          <a:p>
            <a:pPr algn="ctr">
              <a:spcAft>
                <a:spcPts val="0"/>
              </a:spcAft>
            </a:pPr>
            <a:r>
              <a:rPr lang="ru-RU" sz="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высшего образования «Петербургский государственный университет путей сообщения Императора  Александра </a:t>
            </a:r>
            <a:r>
              <a:rPr lang="en-US" sz="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I</a:t>
            </a:r>
            <a:r>
              <a:rPr lang="ru-RU" sz="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»</a:t>
            </a:r>
          </a:p>
          <a:p>
            <a:pPr algn="ctr">
              <a:spcAft>
                <a:spcPts val="0"/>
              </a:spcAft>
            </a:pPr>
            <a:r>
              <a:rPr lang="ru-RU" sz="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(ФГБОУ ВО ПГУПС)</a:t>
            </a:r>
          </a:p>
          <a:p>
            <a:pPr algn="ctr">
              <a:spcAft>
                <a:spcPts val="0"/>
              </a:spcAft>
            </a:pPr>
            <a:r>
              <a:rPr lang="ru-RU" sz="9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 algn="ctr">
              <a:spcAft>
                <a:spcPts val="0"/>
              </a:spcAft>
            </a:pPr>
            <a:r>
              <a:rPr lang="ru-RU" sz="9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Кафедра «</a:t>
            </a:r>
            <a:r>
              <a:rPr lang="ru-RU" sz="9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Наименование кафедры</a:t>
            </a:r>
            <a:r>
              <a:rPr lang="ru-RU" sz="9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»</a:t>
            </a:r>
          </a:p>
          <a:p>
            <a:pPr algn="ctr">
              <a:spcAft>
                <a:spcPts val="0"/>
              </a:spcAft>
            </a:pPr>
            <a:r>
              <a:rPr lang="ru-RU" sz="9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 algn="ctr">
              <a:spcAft>
                <a:spcPts val="0"/>
              </a:spcAft>
            </a:pPr>
            <a:r>
              <a:rPr lang="ru-RU" sz="9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 marL="3330575">
              <a:spcAft>
                <a:spcPts val="0"/>
              </a:spcAft>
            </a:pPr>
            <a:r>
              <a:rPr lang="ru-RU" sz="9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 marL="3330575">
              <a:spcAft>
                <a:spcPts val="0"/>
              </a:spcAft>
            </a:pPr>
            <a:endParaRPr lang="ru-RU" sz="900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330575">
              <a:spcAft>
                <a:spcPts val="0"/>
              </a:spcAft>
            </a:pPr>
            <a:r>
              <a:rPr lang="ru-RU" sz="9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 marL="3330575">
              <a:spcAft>
                <a:spcPts val="0"/>
              </a:spcAft>
            </a:pPr>
            <a:r>
              <a:rPr lang="ru-RU" sz="900" dirty="0"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ru-RU" sz="9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ru-RU" sz="900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ПРОГРАММА</a:t>
            </a:r>
            <a:endParaRPr lang="ru-RU" sz="900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ru-RU" sz="900" dirty="0" smtClean="0"/>
              <a:t>практики учебной/производственной </a:t>
            </a:r>
          </a:p>
          <a:p>
            <a:pPr algn="ctr">
              <a:spcAft>
                <a:spcPts val="0"/>
              </a:spcAft>
            </a:pPr>
            <a:endParaRPr lang="ru-RU" sz="900" dirty="0" smtClean="0"/>
          </a:p>
          <a:p>
            <a:pPr algn="ctr">
              <a:spcAft>
                <a:spcPts val="0"/>
              </a:spcAft>
            </a:pPr>
            <a:r>
              <a:rPr lang="ru-RU" sz="900" i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ИНДЕКС</a:t>
            </a:r>
            <a:r>
              <a:rPr lang="ru-RU" sz="9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9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«</a:t>
            </a:r>
            <a:r>
              <a:rPr lang="ru-RU" sz="9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НАИМЕНОВАНИЕ </a:t>
            </a:r>
            <a:r>
              <a:rPr lang="ru-RU" sz="900" i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ПРАКТИКИ» </a:t>
            </a:r>
            <a:endParaRPr lang="ru-RU" sz="9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ru-RU" sz="9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для направления подготовки /специальности</a:t>
            </a:r>
          </a:p>
          <a:p>
            <a:pPr algn="ctr">
              <a:spcAft>
                <a:spcPts val="0"/>
              </a:spcAft>
            </a:pPr>
            <a:r>
              <a:rPr lang="ru-RU" sz="9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00.00.00</a:t>
            </a:r>
            <a:r>
              <a:rPr lang="ru-RU" sz="9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(</a:t>
            </a:r>
            <a:r>
              <a:rPr lang="ru-RU" sz="9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шифр направления/специальности)</a:t>
            </a:r>
            <a:r>
              <a:rPr lang="ru-RU" sz="9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«</a:t>
            </a:r>
            <a:r>
              <a:rPr lang="ru-RU" sz="9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Наименование направления/специальности</a:t>
            </a:r>
            <a:r>
              <a:rPr lang="ru-RU" sz="9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» </a:t>
            </a:r>
          </a:p>
          <a:p>
            <a:pPr algn="ctr">
              <a:spcAft>
                <a:spcPts val="0"/>
              </a:spcAft>
            </a:pPr>
            <a:r>
              <a:rPr lang="ru-RU" sz="9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 algn="ctr">
              <a:spcAft>
                <a:spcPts val="0"/>
              </a:spcAft>
            </a:pPr>
            <a:r>
              <a:rPr lang="ru-RU" sz="9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по профилю/специализации/магистерской программе </a:t>
            </a:r>
          </a:p>
          <a:p>
            <a:pPr algn="ctr">
              <a:spcAft>
                <a:spcPts val="0"/>
              </a:spcAft>
            </a:pPr>
            <a:r>
              <a:rPr lang="ru-RU" sz="9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«</a:t>
            </a:r>
            <a:r>
              <a:rPr lang="ru-RU" sz="9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Наименование профиля/специализации/магистерской программы</a:t>
            </a:r>
            <a:r>
              <a:rPr lang="ru-RU" sz="9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» </a:t>
            </a:r>
          </a:p>
          <a:p>
            <a:pPr algn="ctr">
              <a:spcAft>
                <a:spcPts val="0"/>
              </a:spcAft>
            </a:pPr>
            <a:r>
              <a:rPr lang="ru-RU" sz="9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ru-RU" sz="9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ru-RU" sz="9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ru-RU" sz="9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ru-RU" sz="9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Форма обучения – очная, заочная</a:t>
            </a:r>
          </a:p>
          <a:p>
            <a:pPr algn="ctr">
              <a:spcAft>
                <a:spcPts val="0"/>
              </a:spcAft>
            </a:pPr>
            <a:r>
              <a:rPr lang="ru-RU" sz="9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 algn="ctr">
              <a:spcAft>
                <a:spcPts val="0"/>
              </a:spcAft>
            </a:pPr>
            <a:r>
              <a:rPr lang="ru-RU" sz="9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ru-RU" sz="9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ru-RU" sz="9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 algn="ctr">
              <a:spcAft>
                <a:spcPts val="0"/>
              </a:spcAft>
            </a:pPr>
            <a:r>
              <a:rPr lang="ru-RU" sz="9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 algn="ctr">
              <a:spcAft>
                <a:spcPts val="0"/>
              </a:spcAft>
            </a:pPr>
            <a:r>
              <a:rPr lang="ru-RU" sz="9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 algn="ctr">
              <a:spcAft>
                <a:spcPts val="0"/>
              </a:spcAft>
            </a:pPr>
            <a:r>
              <a:rPr lang="ru-RU" sz="9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 algn="ctr">
              <a:spcAft>
                <a:spcPts val="0"/>
              </a:spcAft>
            </a:pPr>
            <a:r>
              <a:rPr lang="ru-RU" sz="9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 algn="ctr">
              <a:spcAft>
                <a:spcPts val="0"/>
              </a:spcAft>
            </a:pPr>
            <a:r>
              <a:rPr lang="ru-RU" sz="9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 algn="ctr">
              <a:spcAft>
                <a:spcPts val="0"/>
              </a:spcAft>
            </a:pPr>
            <a:r>
              <a:rPr lang="ru-RU" sz="9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 algn="ctr">
              <a:spcAft>
                <a:spcPts val="0"/>
              </a:spcAft>
            </a:pPr>
            <a:r>
              <a:rPr lang="ru-RU" sz="9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 algn="ctr">
              <a:spcAft>
                <a:spcPts val="0"/>
              </a:spcAft>
            </a:pPr>
            <a:r>
              <a:rPr lang="ru-RU" sz="9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 algn="ctr">
              <a:spcAft>
                <a:spcPts val="0"/>
              </a:spcAft>
            </a:pPr>
            <a:r>
              <a:rPr lang="ru-RU" sz="9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 algn="ctr">
              <a:spcAft>
                <a:spcPts val="0"/>
              </a:spcAft>
            </a:pPr>
            <a:r>
              <a:rPr lang="ru-RU" sz="9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Санкт-Петербург</a:t>
            </a:r>
          </a:p>
          <a:p>
            <a:pPr algn="ctr"/>
            <a:r>
              <a:rPr lang="ru-RU" sz="9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20 __</a:t>
            </a:r>
            <a:endParaRPr lang="ru-RU" sz="9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4788024" y="344217"/>
            <a:ext cx="3744416" cy="626469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5705916" y="548680"/>
            <a:ext cx="1814919" cy="28700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ru-RU" sz="11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ЛИСТ СОГЛАСОВАНИЙ </a:t>
            </a:r>
            <a:endParaRPr lang="ru-RU" sz="11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5072608" y="835682"/>
            <a:ext cx="3312368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  <a:tabLst>
                <a:tab pos="540385" algn="l"/>
              </a:tabLst>
            </a:pPr>
            <a:r>
              <a:rPr lang="ru-RU" sz="12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Программа </a:t>
            </a:r>
            <a:r>
              <a:rPr lang="ru-RU" sz="1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рассмотрена и утверждена на заседании кафедры «</a:t>
            </a:r>
            <a:r>
              <a:rPr lang="ru-RU" sz="12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Наименование кафедры, обеспечивающей </a:t>
            </a:r>
            <a:r>
              <a:rPr lang="ru-RU" sz="1200" i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практику»</a:t>
            </a:r>
            <a:endParaRPr lang="ru-RU" sz="1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  <a:tabLst>
                <a:tab pos="540385" algn="l"/>
              </a:tabLst>
            </a:pPr>
            <a:r>
              <a:rPr lang="ru-RU" sz="1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Протокол № __ от ___ _________ 20 __ г. </a:t>
            </a:r>
          </a:p>
          <a:p>
            <a:pPr>
              <a:spcAft>
                <a:spcPts val="0"/>
              </a:spcAft>
              <a:tabLst>
                <a:tab pos="540385" algn="l"/>
              </a:tabLs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ru-RU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graphicFrame>
        <p:nvGraphicFramePr>
          <p:cNvPr id="13" name="Таблица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48592860"/>
              </p:ext>
            </p:extLst>
          </p:nvPr>
        </p:nvGraphicFramePr>
        <p:xfrm>
          <a:off x="4886906" y="1916833"/>
          <a:ext cx="3501518" cy="1616554"/>
        </p:xfrm>
        <a:graphic>
          <a:graphicData uri="http://schemas.openxmlformats.org/drawingml/2006/table">
            <a:tbl>
              <a:tblPr firstRow="1" firstCol="1" bandRow="1" bandCol="1">
                <a:tableStyleId>{5C22544A-7EE6-4342-B048-85BDC9FD1C3A}</a:tableStyleId>
              </a:tblPr>
              <a:tblGrid>
                <a:gridCol w="177897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4447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7806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98306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Заведующий кафедрой</a:t>
                      </a:r>
                    </a:p>
                    <a:p>
                      <a:pPr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</a:t>
                      </a:r>
                      <a:r>
                        <a:rPr lang="ru-RU" sz="1200" b="0" i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Наименование кафедры, обеспечивающей </a:t>
                      </a:r>
                      <a:r>
                        <a:rPr lang="ru-RU" sz="1200" b="0" i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практику</a:t>
                      </a:r>
                      <a:r>
                        <a:rPr lang="ru-RU" sz="1200" b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»</a:t>
                      </a:r>
                      <a:endParaRPr lang="ru-RU" sz="12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l"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endParaRPr lang="ru-RU" sz="1200" b="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endParaRPr lang="ru-RU" sz="1200" b="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200" b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_____</a:t>
                      </a:r>
                      <a:endParaRPr lang="ru-RU" sz="12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200" b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endParaRPr lang="ru-RU" sz="1200" b="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200" b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И.О</a:t>
                      </a:r>
                      <a:r>
                        <a:rPr lang="ru-RU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Фамилия</a:t>
                      </a:r>
                      <a:endParaRPr lang="ru-RU" sz="12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3348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___ _________ 20 __ г.</a:t>
                      </a:r>
                      <a:endParaRPr lang="ru-RU" sz="12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T w="38100" cmpd="sng">
                      <a:noFill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T w="38100" cmpd="sng">
                      <a:noFill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14" name="Таблица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5192055"/>
              </p:ext>
            </p:extLst>
          </p:nvPr>
        </p:nvGraphicFramePr>
        <p:xfrm>
          <a:off x="4886906" y="3361895"/>
          <a:ext cx="3645533" cy="914400"/>
        </p:xfrm>
        <a:graphic>
          <a:graphicData uri="http://schemas.openxmlformats.org/drawingml/2006/table">
            <a:tbl>
              <a:tblPr firstRow="1" firstCol="1" bandRow="1" bandCol="1">
                <a:tableStyleId>{5C22544A-7EE6-4342-B048-85BDC9FD1C3A}</a:tableStyleId>
              </a:tblPr>
              <a:tblGrid>
                <a:gridCol w="191095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5624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7833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СОГЛАСОВАНО</a:t>
                      </a:r>
                    </a:p>
                    <a:p>
                      <a:pPr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Руководитель ОПОП</a:t>
                      </a:r>
                      <a:endParaRPr lang="ru-RU" sz="12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200" b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______</a:t>
                      </a:r>
                      <a:endParaRPr lang="ru-RU" sz="12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И.О. Фамилия</a:t>
                      </a:r>
                      <a:endParaRPr lang="ru-RU" sz="12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2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___ _________ 20 __ г.</a:t>
                      </a:r>
                      <a:endParaRPr lang="ru-RU" sz="12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472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2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12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200" b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12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2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12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395043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467544" y="260648"/>
            <a:ext cx="8550696" cy="66849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ru-RU" sz="16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1. Вид практики, способы и формы ее проведения</a:t>
            </a:r>
            <a:endParaRPr lang="ru-RU" sz="1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540385" algn="just">
              <a:spcAft>
                <a:spcPts val="0"/>
              </a:spcAft>
            </a:pP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Программа практики «</a:t>
            </a:r>
            <a:r>
              <a:rPr lang="ru-RU" sz="16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Наименование практики» 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составлена в соответствии с требованиями федерального государственного образовательного стандарта высшего образования по направлению подготовки/специальности </a:t>
            </a:r>
            <a:r>
              <a:rPr lang="ru-RU" sz="16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00.00.00 (шифр направления/специальности)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«</a:t>
            </a:r>
            <a:r>
              <a:rPr lang="ru-RU" sz="16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Наименование направления/специальности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» (далее – ФГОС ВО), утвержденного  ___ _______20___ г., приказ Министерства образования и науки Российской Федерации № ____, с учетом профессионального стандарта (</a:t>
            </a:r>
            <a:r>
              <a:rPr lang="ru-RU" sz="16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шифр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стандарта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) </a:t>
            </a:r>
            <a:r>
              <a:rPr lang="ru-RU" sz="16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Наименование профессионального стандарта, кем, когда утвержден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  <a:p>
            <a:pPr indent="540385" algn="just">
              <a:spcAft>
                <a:spcPts val="0"/>
              </a:spcAft>
            </a:pPr>
            <a:r>
              <a:rPr lang="ru-RU" sz="16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Вид 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практики – учебная/производственная </a:t>
            </a:r>
            <a:r>
              <a:rPr lang="ru-RU" sz="16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Тип 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практики  </a:t>
            </a:r>
            <a:r>
              <a:rPr lang="ru-RU" sz="16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– (</a:t>
            </a:r>
            <a:r>
              <a:rPr lang="ru-RU" sz="1600" i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формулировка </a:t>
            </a:r>
            <a:r>
              <a:rPr lang="ru-RU" sz="16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типа практики в соответствии с ФГОС ВО по соответствующему направлению/специальности и в </a:t>
            </a:r>
            <a:r>
              <a:rPr lang="ru-RU" sz="1600" i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соответствии </a:t>
            </a:r>
            <a:r>
              <a:rPr lang="ru-RU" sz="1600" i="1" u="sng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с учебным планом</a:t>
            </a:r>
            <a:r>
              <a:rPr lang="ru-RU" sz="16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).</a:t>
            </a:r>
          </a:p>
          <a:p>
            <a:pPr indent="540385" algn="just">
              <a:spcAft>
                <a:spcPts val="0"/>
              </a:spcAft>
            </a:pP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Способ проведения практики – стационарная/выездная</a:t>
            </a:r>
          </a:p>
          <a:p>
            <a:pPr indent="540385" algn="just">
              <a:spcAft>
                <a:spcPts val="0"/>
              </a:spcAft>
            </a:pP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Практика проводится дискретно по видам практик или по периодам проведения практик.</a:t>
            </a:r>
          </a:p>
          <a:p>
            <a:pPr indent="540385" algn="just">
              <a:spcAft>
                <a:spcPts val="0"/>
              </a:spcAft>
            </a:pP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Практическая подготовка может быть организована как непосредственно в  Университете, так и в профильных организациях, руководствующихся в своей деятельности профессиональным стандартом (</a:t>
            </a:r>
            <a:r>
              <a:rPr lang="ru-RU" sz="16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шифр стандарта) Наименование профессионального стандарта, кем, когда утвержден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  <a:p>
            <a:pPr indent="540385" algn="ctr">
              <a:spcBef>
                <a:spcPts val="600"/>
              </a:spcBef>
              <a:spcAft>
                <a:spcPts val="600"/>
              </a:spcAft>
            </a:pPr>
            <a:r>
              <a:rPr lang="ru-RU" sz="16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2. Перечень планируемых результатов практической подготовки при прохождении практики, соотнесенных с планируемыми результатами освоения основной профессиональной образовательной программы</a:t>
            </a:r>
            <a:endParaRPr lang="ru-RU" sz="1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540385" algn="just">
              <a:spcAft>
                <a:spcPts val="0"/>
              </a:spcAft>
            </a:pP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Проведение практики направлено на практическую подготовку обучающегося к будущей профессиональной деятельности. Практическая подготовка осуществляется  путем непосредственного выполнения обучающимися определенных видов работ, связанных с будущей профессиональной деятельностью и направленных на формирование, закрепление, развитие практических навыков и компетенции  (части компетенций) по профилю образовательной программы. </a:t>
            </a:r>
          </a:p>
        </p:txBody>
      </p:sp>
    </p:spTree>
    <p:extLst>
      <p:ext uri="{BB962C8B-B14F-4D97-AF65-F5344CB8AC3E}">
        <p14:creationId xmlns:p14="http://schemas.microsoft.com/office/powerpoint/2010/main" val="26083908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9512" y="188640"/>
            <a:ext cx="8712968" cy="7232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540385" algn="ctr">
              <a:spcBef>
                <a:spcPts val="600"/>
              </a:spcBef>
              <a:spcAft>
                <a:spcPts val="600"/>
              </a:spcAft>
            </a:pP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4. Объем практики и ее продолжительность</a:t>
            </a:r>
            <a:endParaRPr lang="ru-RU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Практика распределена в течение учебных занятий/проводится концентрировано </a:t>
            </a:r>
            <a:endParaRPr lang="ru-RU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46411329"/>
              </p:ext>
            </p:extLst>
          </p:nvPr>
        </p:nvGraphicFramePr>
        <p:xfrm>
          <a:off x="323528" y="1124744"/>
          <a:ext cx="8208912" cy="1066800"/>
        </p:xfrm>
        <a:graphic>
          <a:graphicData uri="http://schemas.openxmlformats.org/drawingml/2006/table">
            <a:tbl>
              <a:tblPr firstRow="1" firstCol="1" bandRow="1" bandCol="1">
                <a:tableStyleId>{5C22544A-7EE6-4342-B048-85BDC9FD1C3A}</a:tableStyleId>
              </a:tblPr>
              <a:tblGrid>
                <a:gridCol w="531185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7424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4618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0056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7606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0"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</a:rPr>
                        <a:t>Вид учебной работы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</a:rPr>
                        <a:t>Всего 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400">
                          <a:solidFill>
                            <a:schemeClr val="tx1"/>
                          </a:solidFill>
                          <a:effectLst/>
                        </a:rPr>
                        <a:t>Семестр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</a:rPr>
                        <a:t>…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400">
                          <a:solidFill>
                            <a:schemeClr val="tx1"/>
                          </a:solidFill>
                          <a:effectLst/>
                        </a:rPr>
                        <a:t>…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400">
                          <a:solidFill>
                            <a:schemeClr val="tx1"/>
                          </a:solidFill>
                          <a:effectLst/>
                        </a:rPr>
                        <a:t>…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400">
                          <a:solidFill>
                            <a:schemeClr val="tx1"/>
                          </a:solidFill>
                          <a:effectLst/>
                        </a:rPr>
                        <a:t>Общая трудоемкость: час / з.е.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4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400">
                          <a:solidFill>
                            <a:schemeClr val="tx1"/>
                          </a:solidFill>
                          <a:effectLst/>
                        </a:rPr>
                        <a:t>В том числе, форма контроля знаний, час.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400" i="1" dirty="0">
                          <a:solidFill>
                            <a:schemeClr val="tx1"/>
                          </a:solidFill>
                          <a:effectLst/>
                        </a:rPr>
                        <a:t>З/4</a:t>
                      </a:r>
                      <a:endParaRPr lang="ru-RU" sz="1400" i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400" i="1" dirty="0">
                          <a:solidFill>
                            <a:schemeClr val="tx1"/>
                          </a:solidFill>
                          <a:effectLst/>
                        </a:rPr>
                        <a:t>Э/36</a:t>
                      </a:r>
                      <a:endParaRPr lang="ru-RU" sz="1400" i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4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400">
                          <a:solidFill>
                            <a:schemeClr val="tx1"/>
                          </a:solidFill>
                          <a:effectLst/>
                        </a:rPr>
                        <a:t>Продолжительность практики: недель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4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4" name="Прямоугольник 3"/>
          <p:cNvSpPr/>
          <p:nvPr/>
        </p:nvSpPr>
        <p:spPr>
          <a:xfrm>
            <a:off x="395536" y="2924944"/>
            <a:ext cx="8280920" cy="25391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540385" algn="ctr">
              <a:spcBef>
                <a:spcPts val="600"/>
              </a:spcBef>
              <a:spcAft>
                <a:spcPts val="600"/>
              </a:spcAft>
            </a:pP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5. Содержание практики </a:t>
            </a:r>
            <a:endParaRPr lang="ru-RU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Требования к содержанию практики, примерная тематика индивидуальных заданий представлены в 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Методических указаниях по прохождению практики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  <a:p>
            <a:pPr indent="540385" algn="ctr">
              <a:spcBef>
                <a:spcPts val="600"/>
              </a:spcBef>
              <a:spcAft>
                <a:spcPts val="600"/>
              </a:spcAft>
            </a:pP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6. Формы отчетности</a:t>
            </a:r>
            <a:endParaRPr lang="ru-RU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540385" algn="just"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По итогам практики обучающимся составляется отчет с учетом требований индивидуального задания, выданного руководителем практики от Университета.</a:t>
            </a:r>
          </a:p>
          <a:p>
            <a:pPr indent="540385" algn="just"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Структура отчета по практике, требования к оформлению и процедуре защиты приведены в 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Методических указаниях по прохождению практики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endParaRPr lang="ru-RU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31095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39552" y="332656"/>
            <a:ext cx="3816424" cy="626469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683568" y="380265"/>
            <a:ext cx="3222104" cy="59400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ru-RU" sz="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ФЕДЕРАЛЬНОЕ АГЕНТСТВО ЖЕЛЕЗНОДОРОЖНОГО ТРАНСПОРТА</a:t>
            </a:r>
          </a:p>
          <a:p>
            <a:pPr algn="ctr">
              <a:spcAft>
                <a:spcPts val="0"/>
              </a:spcAft>
            </a:pPr>
            <a:r>
              <a:rPr lang="ru-RU" sz="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Федеральное государственное бюджетное образовательное учреждение </a:t>
            </a:r>
          </a:p>
          <a:p>
            <a:pPr algn="ctr">
              <a:spcAft>
                <a:spcPts val="0"/>
              </a:spcAft>
            </a:pPr>
            <a:r>
              <a:rPr lang="ru-RU" sz="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высшего образования «Петербургский государственный университет путей сообщения Императора  Александра </a:t>
            </a:r>
            <a:r>
              <a:rPr lang="en-US" sz="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I</a:t>
            </a:r>
            <a:r>
              <a:rPr lang="ru-RU" sz="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»</a:t>
            </a:r>
          </a:p>
          <a:p>
            <a:pPr algn="ctr">
              <a:spcAft>
                <a:spcPts val="0"/>
              </a:spcAft>
            </a:pPr>
            <a:r>
              <a:rPr lang="ru-RU" sz="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(ФГБОУ ВО ПГУПС)</a:t>
            </a:r>
          </a:p>
          <a:p>
            <a:pPr algn="ctr">
              <a:spcAft>
                <a:spcPts val="0"/>
              </a:spcAft>
            </a:pPr>
            <a:r>
              <a:rPr lang="ru-RU" sz="9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 algn="ctr">
              <a:spcAft>
                <a:spcPts val="0"/>
              </a:spcAft>
            </a:pPr>
            <a:r>
              <a:rPr lang="ru-RU" sz="9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Кафедра «</a:t>
            </a:r>
            <a:r>
              <a:rPr lang="ru-RU" sz="9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Наименование кафедры</a:t>
            </a:r>
            <a:r>
              <a:rPr lang="ru-RU" sz="9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»</a:t>
            </a:r>
          </a:p>
          <a:p>
            <a:pPr algn="ctr">
              <a:spcAft>
                <a:spcPts val="0"/>
              </a:spcAft>
            </a:pPr>
            <a:r>
              <a:rPr lang="ru-RU" sz="9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 algn="ctr">
              <a:spcAft>
                <a:spcPts val="0"/>
              </a:spcAft>
            </a:pPr>
            <a:r>
              <a:rPr lang="ru-RU" sz="9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 marL="3330575">
              <a:spcAft>
                <a:spcPts val="0"/>
              </a:spcAft>
            </a:pPr>
            <a:r>
              <a:rPr lang="ru-RU" sz="9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 marL="3330575">
              <a:spcAft>
                <a:spcPts val="0"/>
              </a:spcAft>
            </a:pPr>
            <a:endParaRPr lang="ru-RU" sz="900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330575">
              <a:spcAft>
                <a:spcPts val="0"/>
              </a:spcAft>
            </a:pPr>
            <a:r>
              <a:rPr lang="ru-RU" sz="9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 marL="3330575">
              <a:spcAft>
                <a:spcPts val="0"/>
              </a:spcAft>
            </a:pPr>
            <a:r>
              <a:rPr lang="ru-RU" sz="900" dirty="0"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ru-RU" sz="9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ru-RU" sz="900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ОЦЕНОЧНЫЕ МАТЕРИАЛЫ</a:t>
            </a:r>
            <a:endParaRPr lang="ru-RU" sz="900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ru-RU" sz="900" dirty="0" smtClean="0">
                <a:latin typeface="Times New Roman" pitchFamily="18" charset="0"/>
                <a:cs typeface="Times New Roman" pitchFamily="18" charset="0"/>
              </a:rPr>
              <a:t>практики учебной/производственной </a:t>
            </a:r>
          </a:p>
          <a:p>
            <a:pPr algn="ctr">
              <a:spcAft>
                <a:spcPts val="0"/>
              </a:spcAft>
            </a:pPr>
            <a:endParaRPr lang="ru-RU" sz="900" dirty="0" smtClean="0"/>
          </a:p>
          <a:p>
            <a:pPr algn="ctr">
              <a:spcAft>
                <a:spcPts val="0"/>
              </a:spcAft>
            </a:pPr>
            <a:r>
              <a:rPr lang="ru-RU" sz="900" i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ИНДЕКС</a:t>
            </a:r>
            <a:r>
              <a:rPr lang="ru-RU" sz="9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9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«</a:t>
            </a:r>
            <a:r>
              <a:rPr lang="ru-RU" sz="9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НАИМЕНОВАНИЕ </a:t>
            </a:r>
            <a:r>
              <a:rPr lang="ru-RU" sz="900" i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ПРАКТИКИ» </a:t>
            </a:r>
            <a:endParaRPr lang="ru-RU" sz="9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ru-RU" sz="9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для направления подготовки /специальности</a:t>
            </a:r>
          </a:p>
          <a:p>
            <a:pPr algn="ctr">
              <a:spcAft>
                <a:spcPts val="0"/>
              </a:spcAft>
            </a:pPr>
            <a:r>
              <a:rPr lang="ru-RU" sz="9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00.00.00</a:t>
            </a:r>
            <a:r>
              <a:rPr lang="ru-RU" sz="9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(</a:t>
            </a:r>
            <a:r>
              <a:rPr lang="ru-RU" sz="9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шифр направления/специальности)</a:t>
            </a:r>
            <a:r>
              <a:rPr lang="ru-RU" sz="9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«</a:t>
            </a:r>
            <a:r>
              <a:rPr lang="ru-RU" sz="9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Наименование направления/специальности</a:t>
            </a:r>
            <a:r>
              <a:rPr lang="ru-RU" sz="9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» </a:t>
            </a:r>
          </a:p>
          <a:p>
            <a:pPr algn="ctr">
              <a:spcAft>
                <a:spcPts val="0"/>
              </a:spcAft>
            </a:pPr>
            <a:r>
              <a:rPr lang="ru-RU" sz="9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 algn="ctr">
              <a:spcAft>
                <a:spcPts val="0"/>
              </a:spcAft>
            </a:pPr>
            <a:r>
              <a:rPr lang="ru-RU" sz="9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по профилю/специализации/магистерской программе </a:t>
            </a:r>
          </a:p>
          <a:p>
            <a:pPr algn="ctr">
              <a:spcAft>
                <a:spcPts val="0"/>
              </a:spcAft>
            </a:pPr>
            <a:r>
              <a:rPr lang="ru-RU" sz="9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«</a:t>
            </a:r>
            <a:r>
              <a:rPr lang="ru-RU" sz="9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Наименование профиля/специализации/магистерской программы</a:t>
            </a:r>
            <a:r>
              <a:rPr lang="ru-RU" sz="9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» </a:t>
            </a:r>
          </a:p>
          <a:p>
            <a:pPr algn="ctr">
              <a:spcAft>
                <a:spcPts val="0"/>
              </a:spcAft>
            </a:pPr>
            <a:r>
              <a:rPr lang="ru-RU" sz="9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ru-RU" sz="9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ru-RU" sz="9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ru-RU" sz="9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ru-RU" sz="9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Форма обучения – очная, заочная</a:t>
            </a:r>
          </a:p>
          <a:p>
            <a:pPr algn="ctr">
              <a:spcAft>
                <a:spcPts val="0"/>
              </a:spcAft>
            </a:pPr>
            <a:r>
              <a:rPr lang="ru-RU" sz="9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 algn="ctr">
              <a:spcAft>
                <a:spcPts val="0"/>
              </a:spcAft>
            </a:pPr>
            <a:r>
              <a:rPr lang="ru-RU" sz="9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ru-RU" sz="9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ru-RU" sz="9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 algn="ctr">
              <a:spcAft>
                <a:spcPts val="0"/>
              </a:spcAft>
            </a:pPr>
            <a:r>
              <a:rPr lang="ru-RU" sz="9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 algn="ctr">
              <a:spcAft>
                <a:spcPts val="0"/>
              </a:spcAft>
            </a:pPr>
            <a:r>
              <a:rPr lang="ru-RU" sz="9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 algn="ctr">
              <a:spcAft>
                <a:spcPts val="0"/>
              </a:spcAft>
            </a:pPr>
            <a:r>
              <a:rPr lang="ru-RU" sz="9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 algn="ctr">
              <a:spcAft>
                <a:spcPts val="0"/>
              </a:spcAft>
            </a:pPr>
            <a:r>
              <a:rPr lang="ru-RU" sz="9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 algn="ctr">
              <a:spcAft>
                <a:spcPts val="0"/>
              </a:spcAft>
            </a:pPr>
            <a:r>
              <a:rPr lang="ru-RU" sz="9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 algn="ctr">
              <a:spcAft>
                <a:spcPts val="0"/>
              </a:spcAft>
            </a:pPr>
            <a:r>
              <a:rPr lang="ru-RU" sz="9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 algn="ctr">
              <a:spcAft>
                <a:spcPts val="0"/>
              </a:spcAft>
            </a:pPr>
            <a:r>
              <a:rPr lang="ru-RU" sz="9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 algn="ctr">
              <a:spcAft>
                <a:spcPts val="0"/>
              </a:spcAft>
            </a:pPr>
            <a:r>
              <a:rPr lang="ru-RU" sz="9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 algn="ctr">
              <a:spcAft>
                <a:spcPts val="0"/>
              </a:spcAft>
            </a:pPr>
            <a:r>
              <a:rPr lang="ru-RU" sz="9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 algn="ctr">
              <a:spcAft>
                <a:spcPts val="0"/>
              </a:spcAft>
            </a:pPr>
            <a:r>
              <a:rPr lang="ru-RU" sz="9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Санкт-Петербург</a:t>
            </a:r>
          </a:p>
          <a:p>
            <a:pPr algn="ctr"/>
            <a:r>
              <a:rPr lang="ru-RU" sz="9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20 __</a:t>
            </a:r>
            <a:endParaRPr lang="ru-RU" sz="9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4788024" y="344217"/>
            <a:ext cx="3744416" cy="626469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5705916" y="548680"/>
            <a:ext cx="1814919" cy="28700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ru-RU" sz="11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ЛИСТ СОГЛАСОВАНИЙ </a:t>
            </a:r>
            <a:endParaRPr lang="ru-RU" sz="11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5072608" y="835682"/>
            <a:ext cx="3312368" cy="12926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  <a:tabLst>
                <a:tab pos="540385" algn="l"/>
              </a:tabLst>
            </a:pPr>
            <a:r>
              <a:rPr lang="ru-RU" sz="12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Оценочные материалы рассмотрены и утверждены на </a:t>
            </a:r>
            <a:r>
              <a:rPr lang="ru-RU" sz="1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заседании кафедры «</a:t>
            </a:r>
            <a:r>
              <a:rPr lang="ru-RU" sz="12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Наименование кафедры, обеспечивающей </a:t>
            </a:r>
            <a:r>
              <a:rPr lang="ru-RU" sz="1200" i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практику»</a:t>
            </a:r>
            <a:endParaRPr lang="ru-RU" sz="1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  <a:tabLst>
                <a:tab pos="540385" algn="l"/>
              </a:tabLst>
            </a:pPr>
            <a:r>
              <a:rPr lang="ru-RU" sz="1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Протокол № __ от ___ _________ 20 __ г. </a:t>
            </a:r>
          </a:p>
          <a:p>
            <a:pPr>
              <a:spcAft>
                <a:spcPts val="0"/>
              </a:spcAft>
              <a:tabLst>
                <a:tab pos="540385" algn="l"/>
              </a:tabLs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ru-RU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graphicFrame>
        <p:nvGraphicFramePr>
          <p:cNvPr id="13" name="Таблица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59239317"/>
              </p:ext>
            </p:extLst>
          </p:nvPr>
        </p:nvGraphicFramePr>
        <p:xfrm>
          <a:off x="4886906" y="1916833"/>
          <a:ext cx="3501518" cy="1616554"/>
        </p:xfrm>
        <a:graphic>
          <a:graphicData uri="http://schemas.openxmlformats.org/drawingml/2006/table">
            <a:tbl>
              <a:tblPr firstRow="1" firstCol="1" bandRow="1" bandCol="1">
                <a:tableStyleId>{5C22544A-7EE6-4342-B048-85BDC9FD1C3A}</a:tableStyleId>
              </a:tblPr>
              <a:tblGrid>
                <a:gridCol w="177897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4447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7806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98306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Заведующий кафедрой</a:t>
                      </a:r>
                    </a:p>
                    <a:p>
                      <a:pPr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</a:t>
                      </a:r>
                      <a:r>
                        <a:rPr lang="ru-RU" sz="1200" b="0" i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Наименование кафедры, обеспечивающей </a:t>
                      </a:r>
                      <a:r>
                        <a:rPr lang="ru-RU" sz="1200" b="0" i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практику</a:t>
                      </a:r>
                      <a:r>
                        <a:rPr lang="ru-RU" sz="1200" b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»</a:t>
                      </a:r>
                      <a:endParaRPr lang="ru-RU" sz="12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l"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endParaRPr lang="ru-RU" sz="1200" b="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endParaRPr lang="ru-RU" sz="1200" b="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200" b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_____</a:t>
                      </a:r>
                      <a:endParaRPr lang="ru-RU" sz="12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200" b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endParaRPr lang="ru-RU" sz="1200" b="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200" b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И.О</a:t>
                      </a:r>
                      <a:r>
                        <a:rPr lang="ru-RU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Фамилия</a:t>
                      </a:r>
                      <a:endParaRPr lang="ru-RU" sz="12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3348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___ _________ 20 __ г.</a:t>
                      </a:r>
                      <a:endParaRPr lang="ru-RU" sz="12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T w="38100" cmpd="sng">
                      <a:noFill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T w="38100" cmpd="sng">
                      <a:noFill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14" name="Таблица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13336898"/>
              </p:ext>
            </p:extLst>
          </p:nvPr>
        </p:nvGraphicFramePr>
        <p:xfrm>
          <a:off x="4886906" y="3361895"/>
          <a:ext cx="3645533" cy="914400"/>
        </p:xfrm>
        <a:graphic>
          <a:graphicData uri="http://schemas.openxmlformats.org/drawingml/2006/table">
            <a:tbl>
              <a:tblPr firstRow="1" firstCol="1" bandRow="1" bandCol="1">
                <a:tableStyleId>{5C22544A-7EE6-4342-B048-85BDC9FD1C3A}</a:tableStyleId>
              </a:tblPr>
              <a:tblGrid>
                <a:gridCol w="191095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5624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7833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СОГЛАСОВАНО</a:t>
                      </a:r>
                    </a:p>
                    <a:p>
                      <a:pPr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Руководитель ОПОП</a:t>
                      </a:r>
                      <a:endParaRPr lang="ru-RU" sz="12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200" b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______</a:t>
                      </a:r>
                      <a:endParaRPr lang="ru-RU" sz="12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И.О. Фамилия</a:t>
                      </a:r>
                      <a:endParaRPr lang="ru-RU" sz="12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2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___ _________ 20 __ г.</a:t>
                      </a:r>
                      <a:endParaRPr lang="ru-RU" sz="12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472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2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12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200" b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12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2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12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525313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3" algn="l" rtl="0">
              <a:spcBef>
                <a:spcPct val="0"/>
              </a:spcBef>
            </a:pPr>
            <a:r>
              <a:rPr lang="ru-RU" b="1" dirty="0" smtClean="0"/>
              <a:t>2. Задания или иные материалы, необходимые для оценки умений, навыков и (или) опыта деятельности, характеризующих индикаторы достижения компетенций в процессе освоения основной профессиональной образовательной программы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539552" y="1268760"/>
            <a:ext cx="1455848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Т а б л и ц а  2.1 </a:t>
            </a: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06698719"/>
              </p:ext>
            </p:extLst>
          </p:nvPr>
        </p:nvGraphicFramePr>
        <p:xfrm>
          <a:off x="539552" y="1700808"/>
          <a:ext cx="8136904" cy="403244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60692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9283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3714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016966">
                <a:tc>
                  <a:txBody>
                    <a:bodyPr/>
                    <a:lstStyle/>
                    <a:p>
                      <a:pPr indent="457200"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</a:rPr>
                        <a:t>Индикатор достижения компетенции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39370" marR="39370" marT="64770" marB="6477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457200"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</a:rPr>
                        <a:t>Планируемые результаты обучения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39370" marR="39370" marT="64770" marB="6477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457200"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tx1"/>
                          </a:solidFill>
                          <a:effectLst/>
                        </a:rPr>
                        <a:t>Материалы, необходимые для оценки индикатора достижения компетенции 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47625" marB="476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4882">
                <a:tc gridSpan="3">
                  <a:txBody>
                    <a:bodyPr/>
                    <a:lstStyle/>
                    <a:p>
                      <a:pPr indent="457200"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</a:rPr>
                        <a:t>Код. Наименование компетенции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39370" marR="39370" marT="64770" marB="6477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60060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tx1"/>
                          </a:solidFill>
                          <a:effectLst/>
                        </a:rPr>
                        <a:t>Код. Наименование индикатора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9370" marR="39370" marT="64770" marB="6477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i="1" dirty="0">
                          <a:solidFill>
                            <a:schemeClr val="tx1"/>
                          </a:solidFill>
                          <a:effectLst/>
                        </a:rPr>
                        <a:t>Обучающийся знает: </a:t>
                      </a:r>
                    </a:p>
                    <a:p>
                      <a:pPr marL="342900" lvl="0" indent="-342900" algn="just">
                        <a:spcAft>
                          <a:spcPts val="0"/>
                        </a:spcAft>
                        <a:buFont typeface="Symbol"/>
                        <a:buChar char=""/>
                      </a:pPr>
                      <a:r>
                        <a:rPr lang="ru-RU" sz="1400" i="1" dirty="0">
                          <a:solidFill>
                            <a:schemeClr val="tx1"/>
                          </a:solidFill>
                          <a:effectLst/>
                        </a:rPr>
                        <a:t>…;</a:t>
                      </a:r>
                    </a:p>
                    <a:p>
                      <a:pPr marL="342900" lvl="0" indent="-342900" algn="just">
                        <a:spcAft>
                          <a:spcPts val="0"/>
                        </a:spcAft>
                        <a:buFont typeface="Symbol"/>
                        <a:buChar char=""/>
                      </a:pPr>
                      <a:r>
                        <a:rPr lang="ru-RU" sz="1400" i="1" dirty="0">
                          <a:solidFill>
                            <a:schemeClr val="tx1"/>
                          </a:solidFill>
                          <a:effectLst/>
                        </a:rPr>
                        <a:t>…;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i="1" dirty="0">
                          <a:solidFill>
                            <a:schemeClr val="tx1"/>
                          </a:solidFill>
                          <a:effectLst/>
                        </a:rPr>
                        <a:t>Обучающийся умеет:</a:t>
                      </a:r>
                    </a:p>
                    <a:p>
                      <a:pPr marL="342900" lvl="0" indent="-342900" algn="just">
                        <a:spcAft>
                          <a:spcPts val="0"/>
                        </a:spcAft>
                        <a:buFont typeface="Symbol"/>
                        <a:buChar char=""/>
                      </a:pPr>
                      <a:r>
                        <a:rPr lang="ru-RU" sz="1400" i="1" dirty="0">
                          <a:solidFill>
                            <a:schemeClr val="tx1"/>
                          </a:solidFill>
                          <a:effectLst/>
                        </a:rPr>
                        <a:t>…;</a:t>
                      </a:r>
                    </a:p>
                    <a:p>
                      <a:pPr marL="342900" lvl="0" indent="-342900" algn="just">
                        <a:spcAft>
                          <a:spcPts val="0"/>
                        </a:spcAft>
                        <a:buFont typeface="Symbol"/>
                        <a:buChar char=""/>
                      </a:pPr>
                      <a:r>
                        <a:rPr lang="ru-RU" sz="1400" i="1" dirty="0">
                          <a:solidFill>
                            <a:schemeClr val="tx1"/>
                          </a:solidFill>
                          <a:effectLst/>
                        </a:rPr>
                        <a:t>….</a:t>
                      </a:r>
                    </a:p>
                    <a:p>
                      <a:pPr marL="19050">
                        <a:spcAft>
                          <a:spcPts val="0"/>
                        </a:spcAft>
                      </a:pPr>
                      <a:r>
                        <a:rPr lang="ru-RU" sz="1400" i="1" dirty="0">
                          <a:solidFill>
                            <a:schemeClr val="tx1"/>
                          </a:solidFill>
                          <a:effectLst/>
                        </a:rPr>
                        <a:t>Обучающийся имеет опыт деятельности (имеет навыки):</a:t>
                      </a:r>
                    </a:p>
                    <a:p>
                      <a:pPr marL="342900" lvl="0" indent="-342900" algn="just">
                        <a:spcAft>
                          <a:spcPts val="0"/>
                        </a:spcAft>
                        <a:buFont typeface="Symbol"/>
                        <a:buChar char=""/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</a:rPr>
                        <a:t>…;</a:t>
                      </a:r>
                    </a:p>
                    <a:p>
                      <a:pPr marL="342900" lvl="0" indent="-342900" algn="just">
                        <a:spcAft>
                          <a:spcPts val="0"/>
                        </a:spcAft>
                        <a:buFont typeface="Symbol"/>
                        <a:buChar char=""/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</a:rPr>
                        <a:t>…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370" marR="39370" marT="64770" marB="6477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i="1" dirty="0">
                          <a:solidFill>
                            <a:schemeClr val="tx1"/>
                          </a:solidFill>
                          <a:effectLst/>
                        </a:rPr>
                        <a:t>Вопросы к зачету/экзамену № 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i="1" dirty="0">
                          <a:solidFill>
                            <a:schemeClr val="tx1"/>
                          </a:solidFill>
                          <a:effectLst/>
                        </a:rPr>
                        <a:t>Отчет по практике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i="1" dirty="0">
                          <a:solidFill>
                            <a:schemeClr val="tx1"/>
                          </a:solidFill>
                          <a:effectLst/>
                        </a:rPr>
                        <a:t>Тесты №…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i="1" dirty="0">
                          <a:solidFill>
                            <a:schemeClr val="tx1"/>
                          </a:solidFill>
                          <a:effectLst/>
                        </a:rPr>
                        <a:t>И т.д.</a:t>
                      </a:r>
                      <a:endParaRPr lang="ru-RU" sz="1400" i="1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47625" marB="476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6662229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39552" y="332656"/>
            <a:ext cx="3816424" cy="626469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683567" y="380265"/>
            <a:ext cx="3524899" cy="58323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ru-RU" sz="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ФЕДЕРАЛЬНОЕ АГЕНТСТВО ЖЕЛЕЗНОДОРОЖНОГО ТРАНСПОРТА</a:t>
            </a:r>
          </a:p>
          <a:p>
            <a:pPr algn="ctr">
              <a:spcAft>
                <a:spcPts val="0"/>
              </a:spcAft>
            </a:pPr>
            <a:r>
              <a:rPr lang="ru-RU" sz="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Федеральное государственное бюджетное образовательное учреждение </a:t>
            </a:r>
          </a:p>
          <a:p>
            <a:pPr algn="ctr">
              <a:spcAft>
                <a:spcPts val="0"/>
              </a:spcAft>
            </a:pPr>
            <a:r>
              <a:rPr lang="ru-RU" sz="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высшего образования «Петербургский государственный университет путей сообщения Императора  Александра </a:t>
            </a:r>
            <a:r>
              <a:rPr lang="en-US" sz="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I</a:t>
            </a:r>
            <a:r>
              <a:rPr lang="ru-RU" sz="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»</a:t>
            </a:r>
          </a:p>
          <a:p>
            <a:pPr algn="ctr">
              <a:spcAft>
                <a:spcPts val="0"/>
              </a:spcAft>
            </a:pPr>
            <a:r>
              <a:rPr lang="ru-RU" sz="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(ФГБОУ ВО ПГУПС)</a:t>
            </a:r>
          </a:p>
          <a:p>
            <a:pPr algn="ctr">
              <a:spcAft>
                <a:spcPts val="0"/>
              </a:spcAft>
            </a:pPr>
            <a:r>
              <a:rPr lang="ru-RU" sz="9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 algn="ctr">
              <a:spcAft>
                <a:spcPts val="0"/>
              </a:spcAft>
            </a:pPr>
            <a:r>
              <a:rPr lang="ru-RU" sz="9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Кафедра «</a:t>
            </a:r>
            <a:r>
              <a:rPr lang="ru-RU" sz="9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Наименование кафедры</a:t>
            </a:r>
            <a:r>
              <a:rPr lang="ru-RU" sz="9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»</a:t>
            </a:r>
          </a:p>
          <a:p>
            <a:pPr algn="ctr">
              <a:spcAft>
                <a:spcPts val="0"/>
              </a:spcAft>
            </a:pPr>
            <a:r>
              <a:rPr lang="ru-RU" sz="9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 algn="ctr">
              <a:spcAft>
                <a:spcPts val="0"/>
              </a:spcAft>
            </a:pPr>
            <a:r>
              <a:rPr lang="ru-RU" sz="9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 marL="3330575">
              <a:spcAft>
                <a:spcPts val="0"/>
              </a:spcAft>
            </a:pPr>
            <a:r>
              <a:rPr lang="ru-RU" sz="9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 marL="3330575">
              <a:spcAft>
                <a:spcPts val="0"/>
              </a:spcAft>
            </a:pPr>
            <a:endParaRPr lang="ru-RU" sz="900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330575">
              <a:spcAft>
                <a:spcPts val="0"/>
              </a:spcAft>
            </a:pPr>
            <a:r>
              <a:rPr lang="ru-RU" sz="9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 marL="3330575">
              <a:spcAft>
                <a:spcPts val="0"/>
              </a:spcAft>
            </a:pPr>
            <a:r>
              <a:rPr lang="ru-RU" sz="900" dirty="0"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ru-RU" sz="9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ru-RU" sz="900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ПРОГРАММА</a:t>
            </a:r>
            <a:endParaRPr lang="ru-RU" sz="900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endParaRPr lang="ru-RU" sz="900" dirty="0" smtClean="0"/>
          </a:p>
          <a:p>
            <a:pPr algn="ctr">
              <a:spcAft>
                <a:spcPts val="0"/>
              </a:spcAft>
            </a:pPr>
            <a:r>
              <a:rPr lang="ru-RU" sz="900" i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ИНДЕКС</a:t>
            </a:r>
            <a:r>
              <a:rPr lang="ru-RU" sz="9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«ГОСУДАРСТВЕННАЯ ИТОГГОВАЯ АТТЕСТАЦИЯ</a:t>
            </a:r>
            <a:r>
              <a:rPr lang="ru-RU" sz="900" i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» </a:t>
            </a:r>
            <a:endParaRPr lang="ru-RU" sz="9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ru-RU" sz="9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для направления подготовки /специальности</a:t>
            </a:r>
          </a:p>
          <a:p>
            <a:pPr algn="ctr">
              <a:spcAft>
                <a:spcPts val="0"/>
              </a:spcAft>
            </a:pPr>
            <a:r>
              <a:rPr lang="ru-RU" sz="9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00.00.00</a:t>
            </a:r>
            <a:r>
              <a:rPr lang="ru-RU" sz="9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(</a:t>
            </a:r>
            <a:r>
              <a:rPr lang="ru-RU" sz="9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шифр направления/специальности)</a:t>
            </a:r>
            <a:r>
              <a:rPr lang="ru-RU" sz="9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«</a:t>
            </a:r>
            <a:r>
              <a:rPr lang="ru-RU" sz="9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Наименование направления/специальности</a:t>
            </a:r>
            <a:r>
              <a:rPr lang="ru-RU" sz="9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» </a:t>
            </a:r>
          </a:p>
          <a:p>
            <a:pPr algn="ctr">
              <a:spcAft>
                <a:spcPts val="0"/>
              </a:spcAft>
            </a:pPr>
            <a:r>
              <a:rPr lang="ru-RU" sz="9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 algn="ctr">
              <a:spcAft>
                <a:spcPts val="0"/>
              </a:spcAft>
            </a:pPr>
            <a:r>
              <a:rPr lang="ru-RU" sz="9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по профилю/специализации/магистерской программе </a:t>
            </a:r>
          </a:p>
          <a:p>
            <a:pPr algn="ctr">
              <a:spcAft>
                <a:spcPts val="0"/>
              </a:spcAft>
            </a:pPr>
            <a:r>
              <a:rPr lang="ru-RU" sz="9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«</a:t>
            </a:r>
            <a:r>
              <a:rPr lang="ru-RU" sz="9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Наименование профиля/специализации/магистерской программы</a:t>
            </a:r>
            <a:r>
              <a:rPr lang="ru-RU" sz="9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» </a:t>
            </a:r>
          </a:p>
          <a:p>
            <a:pPr algn="ctr">
              <a:spcAft>
                <a:spcPts val="0"/>
              </a:spcAft>
            </a:pPr>
            <a:r>
              <a:rPr lang="ru-RU" sz="9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ru-RU" sz="9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ru-RU" sz="9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ru-RU" sz="9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ru-RU" sz="9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Форма обучения – очная, заочная</a:t>
            </a:r>
          </a:p>
          <a:p>
            <a:pPr algn="ctr">
              <a:spcAft>
                <a:spcPts val="0"/>
              </a:spcAft>
            </a:pPr>
            <a:r>
              <a:rPr lang="ru-RU" sz="9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 algn="ctr">
              <a:spcAft>
                <a:spcPts val="0"/>
              </a:spcAft>
            </a:pPr>
            <a:r>
              <a:rPr lang="ru-RU" sz="9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ru-RU" sz="9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ru-RU" sz="9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 algn="ctr">
              <a:spcAft>
                <a:spcPts val="0"/>
              </a:spcAft>
            </a:pPr>
            <a:r>
              <a:rPr lang="ru-RU" sz="9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 algn="ctr">
              <a:spcAft>
                <a:spcPts val="0"/>
              </a:spcAft>
            </a:pPr>
            <a:r>
              <a:rPr lang="ru-RU" sz="9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 algn="ctr">
              <a:spcAft>
                <a:spcPts val="0"/>
              </a:spcAft>
            </a:pPr>
            <a:r>
              <a:rPr lang="ru-RU" sz="9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 algn="ctr">
              <a:spcAft>
                <a:spcPts val="0"/>
              </a:spcAft>
            </a:pPr>
            <a:r>
              <a:rPr lang="ru-RU" sz="9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 algn="ctr">
              <a:spcAft>
                <a:spcPts val="0"/>
              </a:spcAft>
            </a:pPr>
            <a:r>
              <a:rPr lang="ru-RU" sz="9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 algn="ctr">
              <a:spcAft>
                <a:spcPts val="0"/>
              </a:spcAft>
            </a:pPr>
            <a:r>
              <a:rPr lang="ru-RU" sz="9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 algn="ctr">
              <a:spcAft>
                <a:spcPts val="0"/>
              </a:spcAft>
            </a:pPr>
            <a:r>
              <a:rPr lang="ru-RU" sz="9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 algn="ctr">
              <a:spcAft>
                <a:spcPts val="0"/>
              </a:spcAft>
            </a:pPr>
            <a:r>
              <a:rPr lang="ru-RU" sz="9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 algn="ctr">
              <a:spcAft>
                <a:spcPts val="0"/>
              </a:spcAft>
            </a:pPr>
            <a:r>
              <a:rPr lang="ru-RU" sz="9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 algn="ctr">
              <a:spcAft>
                <a:spcPts val="0"/>
              </a:spcAft>
            </a:pPr>
            <a:r>
              <a:rPr lang="ru-RU" sz="9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Санкт-Петербург</a:t>
            </a:r>
          </a:p>
          <a:p>
            <a:pPr algn="ctr"/>
            <a:r>
              <a:rPr lang="ru-RU" sz="9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20 __</a:t>
            </a:r>
            <a:endParaRPr lang="ru-RU" sz="9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4788024" y="344217"/>
            <a:ext cx="3744416" cy="626469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5705916" y="548680"/>
            <a:ext cx="1814919" cy="28700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ru-RU" sz="11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ЛИСТ СОГЛАСОВАНИЙ </a:t>
            </a:r>
            <a:endParaRPr lang="ru-RU" sz="11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5072608" y="835682"/>
            <a:ext cx="3312368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  <a:tabLst>
                <a:tab pos="540385" algn="l"/>
              </a:tabLst>
            </a:pPr>
            <a:r>
              <a:rPr lang="ru-RU" sz="12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Программа </a:t>
            </a:r>
            <a:r>
              <a:rPr lang="ru-RU" sz="1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рассмотрена и утверждена на заседании кафедры «</a:t>
            </a:r>
            <a:r>
              <a:rPr lang="ru-RU" sz="12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Наименование </a:t>
            </a:r>
            <a:r>
              <a:rPr lang="ru-RU" sz="1200" i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выпускающей кафедры»</a:t>
            </a:r>
            <a:endParaRPr lang="ru-RU" sz="1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  <a:tabLst>
                <a:tab pos="540385" algn="l"/>
              </a:tabLst>
            </a:pPr>
            <a:r>
              <a:rPr lang="ru-RU" sz="1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Протокол № __ от ___ _________ 20 __ г. </a:t>
            </a:r>
          </a:p>
          <a:p>
            <a:pPr>
              <a:spcAft>
                <a:spcPts val="0"/>
              </a:spcAft>
              <a:tabLst>
                <a:tab pos="540385" algn="l"/>
              </a:tabLs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ru-RU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graphicFrame>
        <p:nvGraphicFramePr>
          <p:cNvPr id="13" name="Таблица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10512381"/>
              </p:ext>
            </p:extLst>
          </p:nvPr>
        </p:nvGraphicFramePr>
        <p:xfrm>
          <a:off x="4886906" y="1916833"/>
          <a:ext cx="3501518" cy="1616554"/>
        </p:xfrm>
        <a:graphic>
          <a:graphicData uri="http://schemas.openxmlformats.org/drawingml/2006/table">
            <a:tbl>
              <a:tblPr firstRow="1" firstCol="1" bandRow="1" bandCol="1">
                <a:tableStyleId>{5C22544A-7EE6-4342-B048-85BDC9FD1C3A}</a:tableStyleId>
              </a:tblPr>
              <a:tblGrid>
                <a:gridCol w="177897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4447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7806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98306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200" b="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Заведующий кафедрой</a:t>
                      </a:r>
                    </a:p>
                    <a:p>
                      <a:pPr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200" b="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«</a:t>
                      </a:r>
                      <a:r>
                        <a:rPr lang="ru-RU" sz="1200" b="0" i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Наименование </a:t>
                      </a:r>
                      <a:r>
                        <a:rPr lang="ru-RU" sz="1200" b="0" i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выпускающей кафедры</a:t>
                      </a:r>
                      <a:r>
                        <a:rPr lang="ru-RU" sz="1200" b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»</a:t>
                      </a:r>
                      <a:endParaRPr lang="ru-RU" sz="12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2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algn="l"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endParaRPr lang="ru-RU" sz="1200" b="0" dirty="0" smtClean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l"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endParaRPr lang="ru-RU" sz="1200" b="0" dirty="0" smtClean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l"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200" b="0" dirty="0" smtClean="0">
                          <a:solidFill>
                            <a:schemeClr val="tx1"/>
                          </a:solidFill>
                          <a:effectLst/>
                        </a:rPr>
                        <a:t>_____</a:t>
                      </a:r>
                      <a:endParaRPr lang="ru-RU" sz="12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2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200" b="0" dirty="0" smtClean="0">
                          <a:solidFill>
                            <a:schemeClr val="tx1"/>
                          </a:solidFill>
                          <a:effectLst/>
                        </a:rPr>
                        <a:t>  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endParaRPr lang="ru-RU" sz="1200" b="0" dirty="0" smtClean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200" b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И.О</a:t>
                      </a:r>
                      <a:r>
                        <a:rPr lang="ru-RU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Фамилия</a:t>
                      </a:r>
                      <a:endParaRPr lang="ru-RU" sz="12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3348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200" b="0" dirty="0">
                          <a:solidFill>
                            <a:schemeClr val="tx1"/>
                          </a:solidFill>
                          <a:effectLst/>
                        </a:rPr>
                        <a:t>___ _________ 20 __ г.</a:t>
                      </a:r>
                      <a:endParaRPr lang="ru-RU" sz="12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T w="38100" cmpd="sng">
                      <a:noFill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2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12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2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12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T w="38100" cmpd="sng">
                      <a:noFill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14" name="Таблица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36771999"/>
              </p:ext>
            </p:extLst>
          </p:nvPr>
        </p:nvGraphicFramePr>
        <p:xfrm>
          <a:off x="4886906" y="3361895"/>
          <a:ext cx="3645533" cy="914400"/>
        </p:xfrm>
        <a:graphic>
          <a:graphicData uri="http://schemas.openxmlformats.org/drawingml/2006/table">
            <a:tbl>
              <a:tblPr firstRow="1" firstCol="1" bandRow="1" bandCol="1">
                <a:tableStyleId>{5C22544A-7EE6-4342-B048-85BDC9FD1C3A}</a:tableStyleId>
              </a:tblPr>
              <a:tblGrid>
                <a:gridCol w="191095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5624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7833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СОГЛАСОВАНО</a:t>
                      </a:r>
                    </a:p>
                    <a:p>
                      <a:pPr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Руководитель ОПОП</a:t>
                      </a:r>
                      <a:endParaRPr lang="ru-RU" sz="12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200" b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______</a:t>
                      </a:r>
                      <a:endParaRPr lang="ru-RU" sz="12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И.О. Фамилия</a:t>
                      </a:r>
                      <a:endParaRPr lang="ru-RU" sz="12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___ _________ 20 __ г.</a:t>
                      </a:r>
                      <a:endParaRPr lang="ru-RU" sz="12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472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2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12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200" b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12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2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12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363662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114" y="476672"/>
            <a:ext cx="8946307" cy="51509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942059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39552" y="332656"/>
            <a:ext cx="3816424" cy="626469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683567" y="380265"/>
            <a:ext cx="3524899" cy="54168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ru-RU" sz="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ФЕДЕРАЛЬНОЕ АГЕНТСТВО ЖЕЛЕЗНОДОРОЖНОГО ТРАНСПОРТА</a:t>
            </a:r>
          </a:p>
          <a:p>
            <a:pPr algn="ctr">
              <a:spcAft>
                <a:spcPts val="0"/>
              </a:spcAft>
            </a:pPr>
            <a:r>
              <a:rPr lang="ru-RU" sz="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Федеральное государственное бюджетное образовательное учреждение </a:t>
            </a:r>
          </a:p>
          <a:p>
            <a:pPr algn="ctr">
              <a:spcAft>
                <a:spcPts val="0"/>
              </a:spcAft>
            </a:pPr>
            <a:r>
              <a:rPr lang="ru-RU" sz="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высшего образования «Петербургский государственный университет путей сообщения Императора  Александра </a:t>
            </a:r>
            <a:r>
              <a:rPr lang="en-US" sz="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I</a:t>
            </a:r>
            <a:r>
              <a:rPr lang="ru-RU" sz="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»</a:t>
            </a:r>
          </a:p>
          <a:p>
            <a:pPr algn="ctr">
              <a:spcAft>
                <a:spcPts val="0"/>
              </a:spcAft>
            </a:pPr>
            <a:r>
              <a:rPr lang="ru-RU" sz="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(ФГБОУ ВО ПГУПС)</a:t>
            </a:r>
          </a:p>
          <a:p>
            <a:pPr algn="ctr">
              <a:spcAft>
                <a:spcPts val="0"/>
              </a:spcAft>
            </a:pPr>
            <a:r>
              <a:rPr lang="ru-RU" sz="9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 algn="ctr">
              <a:spcAft>
                <a:spcPts val="0"/>
              </a:spcAft>
            </a:pPr>
            <a:r>
              <a:rPr lang="ru-RU" sz="9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Кафедра «</a:t>
            </a:r>
            <a:r>
              <a:rPr lang="ru-RU" sz="9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Наименование кафедры</a:t>
            </a:r>
            <a:r>
              <a:rPr lang="ru-RU" sz="9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»</a:t>
            </a:r>
          </a:p>
          <a:p>
            <a:pPr algn="ctr">
              <a:spcAft>
                <a:spcPts val="0"/>
              </a:spcAft>
            </a:pPr>
            <a:r>
              <a:rPr lang="ru-RU" sz="9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 algn="ctr">
              <a:spcAft>
                <a:spcPts val="0"/>
              </a:spcAft>
            </a:pPr>
            <a:r>
              <a:rPr lang="ru-RU" sz="9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 marL="3330575">
              <a:spcAft>
                <a:spcPts val="0"/>
              </a:spcAft>
            </a:pPr>
            <a:r>
              <a:rPr lang="ru-RU" sz="9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 marL="3330575">
              <a:spcAft>
                <a:spcPts val="0"/>
              </a:spcAft>
            </a:pPr>
            <a:endParaRPr lang="ru-RU" sz="900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330575">
              <a:spcAft>
                <a:spcPts val="0"/>
              </a:spcAft>
            </a:pPr>
            <a:r>
              <a:rPr lang="ru-RU" sz="9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 marL="3330575">
              <a:spcAft>
                <a:spcPts val="0"/>
              </a:spcAft>
            </a:pPr>
            <a:r>
              <a:rPr lang="ru-RU" sz="900" dirty="0"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ru-RU" sz="9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ru-RU" sz="900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ОЦЕНОЧНЫЕ МАТЕРИАЛЫ</a:t>
            </a:r>
            <a:endParaRPr lang="ru-RU" sz="900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endParaRPr lang="ru-RU" sz="900" dirty="0" smtClean="0"/>
          </a:p>
          <a:p>
            <a:pPr algn="ctr">
              <a:spcAft>
                <a:spcPts val="0"/>
              </a:spcAft>
            </a:pPr>
            <a:r>
              <a:rPr lang="ru-RU" sz="9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По</a:t>
            </a:r>
            <a:r>
              <a:rPr lang="ru-RU" sz="900" i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9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ГОСУДАРСТВЕННОЙ ИТОГОВОЙ АТТЕСТАЦИИ</a:t>
            </a:r>
            <a:r>
              <a:rPr lang="ru-RU" sz="900" i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» </a:t>
            </a:r>
            <a:endParaRPr lang="ru-RU" sz="9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ru-RU" sz="9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для направления подготовки /специальности</a:t>
            </a:r>
          </a:p>
          <a:p>
            <a:pPr algn="ctr">
              <a:spcAft>
                <a:spcPts val="0"/>
              </a:spcAft>
            </a:pPr>
            <a:r>
              <a:rPr lang="ru-RU" sz="9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00.00.00</a:t>
            </a:r>
            <a:r>
              <a:rPr lang="ru-RU" sz="9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(</a:t>
            </a:r>
            <a:r>
              <a:rPr lang="ru-RU" sz="9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шифр направления/специальности)</a:t>
            </a:r>
            <a:r>
              <a:rPr lang="ru-RU" sz="9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«</a:t>
            </a:r>
            <a:r>
              <a:rPr lang="ru-RU" sz="9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Наименование направления/специальности</a:t>
            </a:r>
            <a:r>
              <a:rPr lang="ru-RU" sz="9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» </a:t>
            </a:r>
          </a:p>
          <a:p>
            <a:pPr algn="ctr">
              <a:spcAft>
                <a:spcPts val="0"/>
              </a:spcAft>
            </a:pPr>
            <a:r>
              <a:rPr lang="ru-RU" sz="9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 algn="ctr">
              <a:spcAft>
                <a:spcPts val="0"/>
              </a:spcAft>
            </a:pPr>
            <a:r>
              <a:rPr lang="ru-RU" sz="9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по профилю/специализации/магистерской программе </a:t>
            </a:r>
          </a:p>
          <a:p>
            <a:pPr algn="ctr">
              <a:spcAft>
                <a:spcPts val="0"/>
              </a:spcAft>
            </a:pPr>
            <a:r>
              <a:rPr lang="ru-RU" sz="9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«</a:t>
            </a:r>
            <a:r>
              <a:rPr lang="ru-RU" sz="9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Наименование профиля/специализации/магистерской программы</a:t>
            </a:r>
            <a:r>
              <a:rPr lang="ru-RU" sz="9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» </a:t>
            </a:r>
          </a:p>
          <a:p>
            <a:pPr algn="ctr">
              <a:spcAft>
                <a:spcPts val="0"/>
              </a:spcAft>
            </a:pPr>
            <a:r>
              <a:rPr lang="ru-RU" sz="9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ru-RU" sz="9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ru-RU" sz="9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ru-RU" sz="9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ru-RU" sz="9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Форма обучения – очная, заочная</a:t>
            </a:r>
          </a:p>
          <a:p>
            <a:pPr algn="ctr">
              <a:spcAft>
                <a:spcPts val="0"/>
              </a:spcAft>
            </a:pPr>
            <a:r>
              <a:rPr lang="ru-RU" sz="9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 algn="ctr">
              <a:spcAft>
                <a:spcPts val="0"/>
              </a:spcAft>
            </a:pPr>
            <a:r>
              <a:rPr lang="ru-RU" sz="9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ru-RU" sz="9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ru-RU" sz="9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 algn="ctr">
              <a:spcAft>
                <a:spcPts val="0"/>
              </a:spcAft>
            </a:pPr>
            <a:r>
              <a:rPr lang="ru-RU" sz="9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 algn="ctr">
              <a:spcAft>
                <a:spcPts val="0"/>
              </a:spcAft>
            </a:pPr>
            <a:r>
              <a:rPr lang="ru-RU" sz="9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 algn="ctr">
              <a:spcAft>
                <a:spcPts val="0"/>
              </a:spcAft>
            </a:pPr>
            <a:r>
              <a:rPr lang="ru-RU" sz="9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 algn="ctr">
              <a:spcAft>
                <a:spcPts val="0"/>
              </a:spcAft>
            </a:pPr>
            <a:r>
              <a:rPr lang="ru-RU" sz="9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 algn="ctr">
              <a:spcAft>
                <a:spcPts val="0"/>
              </a:spcAft>
            </a:pPr>
            <a:r>
              <a:rPr lang="ru-RU" sz="9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 algn="ctr">
              <a:spcAft>
                <a:spcPts val="0"/>
              </a:spcAft>
            </a:pPr>
            <a:r>
              <a:rPr lang="ru-RU" sz="9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 algn="ctr">
              <a:spcAft>
                <a:spcPts val="0"/>
              </a:spcAft>
            </a:pPr>
            <a:r>
              <a:rPr lang="ru-RU" sz="9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 algn="ctr">
              <a:spcAft>
                <a:spcPts val="0"/>
              </a:spcAft>
            </a:pPr>
            <a:r>
              <a:rPr lang="ru-RU" sz="9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 algn="ctr">
              <a:spcAft>
                <a:spcPts val="0"/>
              </a:spcAft>
            </a:pPr>
            <a:r>
              <a:rPr lang="ru-RU" sz="9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 algn="ctr">
              <a:spcAft>
                <a:spcPts val="0"/>
              </a:spcAft>
            </a:pPr>
            <a:r>
              <a:rPr lang="ru-RU" sz="9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Санкт-Петербург</a:t>
            </a:r>
          </a:p>
          <a:p>
            <a:pPr algn="ctr"/>
            <a:r>
              <a:rPr lang="ru-RU" sz="9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20 __</a:t>
            </a:r>
            <a:endParaRPr lang="ru-RU" sz="9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4788024" y="344217"/>
            <a:ext cx="3744416" cy="626469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5705916" y="548680"/>
            <a:ext cx="1814919" cy="28700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ru-RU" sz="11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ЛИСТ СОГЛАСОВАНИЙ </a:t>
            </a:r>
            <a:endParaRPr lang="ru-RU" sz="11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5072608" y="835682"/>
            <a:ext cx="3312368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  <a:tabLst>
                <a:tab pos="540385" algn="l"/>
              </a:tabLst>
            </a:pPr>
            <a:r>
              <a:rPr lang="ru-RU" sz="12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Оценочные материалы  рассмотрены </a:t>
            </a:r>
            <a:r>
              <a:rPr lang="ru-RU" sz="1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и </a:t>
            </a:r>
            <a:r>
              <a:rPr lang="ru-RU" sz="12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утверждены </a:t>
            </a:r>
            <a:r>
              <a:rPr lang="ru-RU" sz="1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на заседании кафедры «</a:t>
            </a:r>
            <a:r>
              <a:rPr lang="ru-RU" sz="12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Наименование </a:t>
            </a:r>
            <a:r>
              <a:rPr lang="ru-RU" sz="1200" i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выпускающей кафедры»</a:t>
            </a:r>
            <a:endParaRPr lang="ru-RU" sz="1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  <a:tabLst>
                <a:tab pos="540385" algn="l"/>
              </a:tabLst>
            </a:pPr>
            <a:r>
              <a:rPr lang="ru-RU" sz="1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Протокол № __ от ___ _________ 20 __ г. </a:t>
            </a:r>
          </a:p>
          <a:p>
            <a:pPr>
              <a:spcAft>
                <a:spcPts val="0"/>
              </a:spcAft>
              <a:tabLst>
                <a:tab pos="540385" algn="l"/>
              </a:tabLs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ru-RU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graphicFrame>
        <p:nvGraphicFramePr>
          <p:cNvPr id="13" name="Таблица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44226356"/>
              </p:ext>
            </p:extLst>
          </p:nvPr>
        </p:nvGraphicFramePr>
        <p:xfrm>
          <a:off x="4886906" y="1916833"/>
          <a:ext cx="3501518" cy="1616554"/>
        </p:xfrm>
        <a:graphic>
          <a:graphicData uri="http://schemas.openxmlformats.org/drawingml/2006/table">
            <a:tbl>
              <a:tblPr firstRow="1" firstCol="1" bandRow="1" bandCol="1">
                <a:tableStyleId>{5C22544A-7EE6-4342-B048-85BDC9FD1C3A}</a:tableStyleId>
              </a:tblPr>
              <a:tblGrid>
                <a:gridCol w="177897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4447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7806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98306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200" b="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Заведующий кафедрой</a:t>
                      </a:r>
                    </a:p>
                    <a:p>
                      <a:pPr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200" b="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«</a:t>
                      </a:r>
                      <a:r>
                        <a:rPr lang="ru-RU" sz="1200" b="0" i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Наименование </a:t>
                      </a:r>
                      <a:r>
                        <a:rPr lang="ru-RU" sz="1200" b="0" i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выпускающей кафедры</a:t>
                      </a:r>
                      <a:r>
                        <a:rPr lang="ru-RU" sz="1200" b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»</a:t>
                      </a:r>
                      <a:endParaRPr lang="ru-RU" sz="12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200" b="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  <a:p>
                      <a:pPr algn="l"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endParaRPr lang="ru-RU" sz="1200" b="0" dirty="0" smtClean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l"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endParaRPr lang="ru-RU" sz="1200" b="0" dirty="0" smtClean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l"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200" b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_____</a:t>
                      </a:r>
                      <a:endParaRPr lang="ru-RU" sz="12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200" b="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200" b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endParaRPr lang="ru-RU" sz="1200" b="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200" b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И.О</a:t>
                      </a:r>
                      <a:r>
                        <a:rPr lang="ru-RU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Фамилия</a:t>
                      </a:r>
                      <a:endParaRPr lang="ru-RU" sz="12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3348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200" b="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___ _________ 20 __ г.</a:t>
                      </a:r>
                      <a:endParaRPr lang="ru-RU" sz="12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T w="38100" cmpd="sng">
                      <a:noFill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200" b="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2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200" b="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2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T w="38100" cmpd="sng">
                      <a:noFill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14" name="Таблица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3583464"/>
              </p:ext>
            </p:extLst>
          </p:nvPr>
        </p:nvGraphicFramePr>
        <p:xfrm>
          <a:off x="4886906" y="3361895"/>
          <a:ext cx="3645533" cy="914400"/>
        </p:xfrm>
        <a:graphic>
          <a:graphicData uri="http://schemas.openxmlformats.org/drawingml/2006/table">
            <a:tbl>
              <a:tblPr firstRow="1" firstCol="1" bandRow="1" bandCol="1">
                <a:tableStyleId>{5C22544A-7EE6-4342-B048-85BDC9FD1C3A}</a:tableStyleId>
              </a:tblPr>
              <a:tblGrid>
                <a:gridCol w="191095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5624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7833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СОГЛАСОВАНО</a:t>
                      </a:r>
                    </a:p>
                    <a:p>
                      <a:pPr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Руководитель ОПОП</a:t>
                      </a:r>
                      <a:endParaRPr lang="ru-RU" sz="12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200" b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______</a:t>
                      </a:r>
                      <a:endParaRPr lang="ru-RU" sz="12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И.О. Фамилия</a:t>
                      </a:r>
                      <a:endParaRPr lang="ru-RU" sz="12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___ _________ 20 __ г.</a:t>
                      </a:r>
                      <a:endParaRPr lang="ru-RU" sz="12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472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2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12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200" b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12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2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12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808129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87427"/>
            <a:ext cx="8229600" cy="418058"/>
          </a:xfrm>
        </p:spPr>
        <p:txBody>
          <a:bodyPr>
            <a:noAutofit/>
          </a:bodyPr>
          <a:lstStyle/>
          <a:p>
            <a:r>
              <a:rPr lang="ru-RU" sz="3600" dirty="0" smtClean="0"/>
              <a:t>Оценочные материалы по ГИА</a:t>
            </a:r>
            <a:endParaRPr lang="ru-RU" sz="36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251520" y="511160"/>
            <a:ext cx="8640960" cy="12311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ctr"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ru-RU" sz="16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Задания  необходимые для оценки результатов освоения образовательной программы</a:t>
            </a:r>
            <a:endParaRPr lang="ru-RU" sz="1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</a:rPr>
              <a:t>Перечень материалов, необходимых для оценки результатов освоения ОПОП, приведен в таблице 2.1.</a:t>
            </a:r>
          </a:p>
          <a:p>
            <a:pPr>
              <a:spcBef>
                <a:spcPts val="600"/>
              </a:spcBef>
              <a:spcAft>
                <a:spcPts val="600"/>
              </a:spcAft>
              <a:tabLst>
                <a:tab pos="900430" algn="l"/>
              </a:tabLst>
            </a:pP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Calibri" panose="020F0502020204030204" pitchFamily="34" charset="0"/>
              </a:rPr>
              <a:t>Т а б л и ц а  2.1</a:t>
            </a:r>
            <a:endParaRPr lang="ru-RU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91878488"/>
              </p:ext>
            </p:extLst>
          </p:nvPr>
        </p:nvGraphicFramePr>
        <p:xfrm>
          <a:off x="251520" y="1740035"/>
          <a:ext cx="8568952" cy="510222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4401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801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04867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5259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900430" algn="l"/>
                        </a:tabLs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Код формируемой компетенции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3945" marR="3394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900430" algn="l"/>
                        </a:tabLs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Индикаторы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3945" marR="3394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900430" algn="l"/>
                        </a:tabLs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</a:rPr>
                        <a:t>Перечень материалов, необходимых для оценки результатов освоения ОПОП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3945" marR="3394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051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900430" algn="l"/>
                        </a:tabLs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</a:rPr>
                        <a:t>…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3945" marR="3394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900430" algn="l"/>
                        </a:tabLs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…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3945" marR="3394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900430" algn="l"/>
                        </a:tabLs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</a:rPr>
                        <a:t>…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3945" marR="3394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1558">
                <a:tc rowSpan="4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900430" algn="l"/>
                        </a:tabLs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</a:rPr>
                        <a:t>УК-8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3945" marR="3394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900430" algn="l"/>
                        </a:tabLs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УК-8.1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3945" marR="3394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900430" algn="l"/>
                        </a:tabLs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Пояснительная записка к </a:t>
                      </a:r>
                      <a:r>
                        <a:rPr lang="ru-RU" sz="1200" dirty="0" smtClean="0">
                          <a:solidFill>
                            <a:schemeClr val="tx1"/>
                          </a:solidFill>
                          <a:effectLst/>
                        </a:rPr>
                        <a:t>ВКР. Перечень </a:t>
                      </a: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вопросов, выносимых на защиту ВКР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3945" marR="3394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7155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900430" algn="l"/>
                        </a:tabLs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УК-8.2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3945" marR="3394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900430" algn="l"/>
                        </a:tabLs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Пояснительная записка к ВКР Перечень вопросов, выносимых на защиту ВКР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3945" marR="3394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5033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900430" algn="l"/>
                        </a:tabLs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УК-8.3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3945" marR="3394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900430" algn="l"/>
                        </a:tabLs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Пояснительная записка к </a:t>
                      </a:r>
                      <a:r>
                        <a:rPr lang="ru-RU" sz="1200" dirty="0" smtClean="0">
                          <a:solidFill>
                            <a:schemeClr val="tx1"/>
                          </a:solidFill>
                          <a:effectLst/>
                        </a:rPr>
                        <a:t>ВКР. Перечень </a:t>
                      </a: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вопросов, выносимых на защиту ВКР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3945" marR="3394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8103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900430" algn="l"/>
                        </a:tabLs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УК-8.4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3945" marR="3394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900430" algn="l"/>
                        </a:tabLs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Перечень вопросов, выносимых на защиту ВКР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3945" marR="3394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90519">
                <a:tc rowSpan="6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900430" algn="l"/>
                        </a:tabLs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</a:rPr>
                        <a:t>ОПК-1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3945" marR="3394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40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ОПК-1.1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3945" marR="3394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900430" algn="l"/>
                        </a:tabLs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</a:rPr>
                        <a:t>Пояснительная записка к ВКР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3945" marR="3394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9051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40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ОПК-1.2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3945" marR="3394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900430" algn="l"/>
                        </a:tabLs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</a:rPr>
                        <a:t>Пояснительная записка к ВКР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3945" marR="3394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9051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400"/>
                        </a:spcAf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</a:rPr>
                        <a:t>ОПК-1.3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3945" marR="3394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900430" algn="l"/>
                        </a:tabLs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</a:rPr>
                        <a:t>Пояснительная записка к ВКР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3945" marR="3394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9051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40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ОПК-1.4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3945" marR="3394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900430" algn="l"/>
                        </a:tabLs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Пояснительная записка к ВКР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3945" marR="3394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9051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400"/>
                        </a:spcAf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</a:rPr>
                        <a:t>ОПК-1.5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3945" marR="3394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900430" algn="l"/>
                        </a:tabLs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</a:rPr>
                        <a:t>Пояснительная записка к ВКР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3945" marR="3394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6631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400"/>
                        </a:spcAf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</a:rPr>
                        <a:t>ОПК-1.6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3945" marR="3394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900430" algn="l"/>
                        </a:tabLs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Пояснительная записка к </a:t>
                      </a:r>
                      <a:r>
                        <a:rPr lang="ru-RU" sz="1200" dirty="0" smtClean="0">
                          <a:solidFill>
                            <a:schemeClr val="tx1"/>
                          </a:solidFill>
                          <a:effectLst/>
                        </a:rPr>
                        <a:t>ВКР. Перечень </a:t>
                      </a: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вопросов, выносимых на защиту ВКР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3945" marR="3394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9051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900430" algn="l"/>
                        </a:tabLs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</a:rPr>
                        <a:t>…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3945" marR="3394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400"/>
                        </a:spcAf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</a:rPr>
                        <a:t>…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3945" marR="3394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900430" algn="l"/>
                        </a:tabLs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</a:rPr>
                        <a:t>…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3945" marR="3394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181039">
                <a:tc rowSpan="8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900430" algn="l"/>
                        </a:tabLs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</a:rPr>
                        <a:t>ПК-2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3945" marR="3394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400"/>
                        </a:spcAf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</a:rPr>
                        <a:t>ПК-2.1.1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3945" marR="3394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900430" algn="l"/>
                        </a:tabLs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Пояснительная записка к </a:t>
                      </a:r>
                      <a:r>
                        <a:rPr lang="ru-RU" sz="1200" dirty="0" smtClean="0">
                          <a:solidFill>
                            <a:schemeClr val="tx1"/>
                          </a:solidFill>
                          <a:effectLst/>
                        </a:rPr>
                        <a:t>ВКР. Графический </a:t>
                      </a: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материал ВКР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3945" marR="3394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9051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400"/>
                        </a:spcAf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</a:rPr>
                        <a:t>ПК-2.2.1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3945" marR="3394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900430" algn="l"/>
                        </a:tabLs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Пояснительная записка к ВКР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3945" marR="3394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36207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400"/>
                        </a:spcAf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</a:rPr>
                        <a:t>ПК-2.2.2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3945" marR="3394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900430" algn="l"/>
                        </a:tabLs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Пояснительная записка к </a:t>
                      </a:r>
                      <a:r>
                        <a:rPr lang="ru-RU" sz="1200" dirty="0" smtClean="0">
                          <a:solidFill>
                            <a:schemeClr val="tx1"/>
                          </a:solidFill>
                          <a:effectLst/>
                        </a:rPr>
                        <a:t>ВКР. Графический </a:t>
                      </a: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материал </a:t>
                      </a:r>
                      <a:r>
                        <a:rPr lang="ru-RU" sz="1200" dirty="0" smtClean="0">
                          <a:solidFill>
                            <a:schemeClr val="tx1"/>
                          </a:solidFill>
                          <a:effectLst/>
                        </a:rPr>
                        <a:t>ВКР. Перечень </a:t>
                      </a: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вопросов, выносимых на защиту ВКР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3945" marR="3394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36207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</a:rPr>
                        <a:t>ПК-2.2.3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3945" marR="3394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900430" algn="l"/>
                        </a:tabLs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Пояснительная записка к </a:t>
                      </a:r>
                      <a:r>
                        <a:rPr lang="ru-RU" sz="1200" dirty="0" smtClean="0">
                          <a:solidFill>
                            <a:schemeClr val="tx1"/>
                          </a:solidFill>
                          <a:effectLst/>
                        </a:rPr>
                        <a:t>ВКР. Графический </a:t>
                      </a: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материал </a:t>
                      </a:r>
                      <a:r>
                        <a:rPr lang="ru-RU" sz="1200" dirty="0" smtClean="0">
                          <a:solidFill>
                            <a:schemeClr val="tx1"/>
                          </a:solidFill>
                          <a:effectLst/>
                        </a:rPr>
                        <a:t>ВКР. Перечень </a:t>
                      </a: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вопросов, выносимых на защиту ВКР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3945" marR="3394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36207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</a:rPr>
                        <a:t>ПК-2.3.1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3945" marR="3394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900430" algn="l"/>
                        </a:tabLs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Пояснительная записка к </a:t>
                      </a:r>
                      <a:r>
                        <a:rPr lang="ru-RU" sz="1200" dirty="0" smtClean="0">
                          <a:solidFill>
                            <a:schemeClr val="tx1"/>
                          </a:solidFill>
                          <a:effectLst/>
                        </a:rPr>
                        <a:t>ВКР. Графический </a:t>
                      </a: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материал ВКР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900430" algn="l"/>
                        </a:tabLs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Перечень вопросов, выносимых на защиту ВКР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3945" marR="3394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27155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</a:rPr>
                        <a:t>ПК-2.3.2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3945" marR="3394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900430" algn="l"/>
                        </a:tabLs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Пояснительная записка к </a:t>
                      </a:r>
                      <a:r>
                        <a:rPr lang="ru-RU" sz="1200" dirty="0" smtClean="0">
                          <a:solidFill>
                            <a:schemeClr val="tx1"/>
                          </a:solidFill>
                          <a:effectLst/>
                        </a:rPr>
                        <a:t>ВКР. Перечень </a:t>
                      </a: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вопросов, выносимых на защиту ВКР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3945" marR="3394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27155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</a:rPr>
                        <a:t>ПК-2.3.3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3945" marR="3394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900430" algn="l"/>
                        </a:tabLs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Пояснительная записка к </a:t>
                      </a:r>
                      <a:r>
                        <a:rPr lang="ru-RU" sz="1200" dirty="0" smtClean="0">
                          <a:solidFill>
                            <a:schemeClr val="tx1"/>
                          </a:solidFill>
                          <a:effectLst/>
                        </a:rPr>
                        <a:t>ВКР. Перечень </a:t>
                      </a: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вопросов, выносимых на защиту ВКР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3945" marR="3394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27155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</a:rPr>
                        <a:t>ПК-2.3.4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3945" marR="3394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900430" algn="l"/>
                        </a:tabLs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Пояснительная записка к </a:t>
                      </a:r>
                      <a:r>
                        <a:rPr lang="ru-RU" sz="1200" dirty="0" smtClean="0">
                          <a:solidFill>
                            <a:schemeClr val="tx1"/>
                          </a:solidFill>
                          <a:effectLst/>
                        </a:rPr>
                        <a:t>ВКР. Перечень </a:t>
                      </a: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вопросов, выносимых на защиту ВКР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3945" marR="3394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2379662" y="1889551"/>
            <a:ext cx="404719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636567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026" y="332656"/>
            <a:ext cx="9073057" cy="57299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1504672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00319167"/>
              </p:ext>
            </p:extLst>
          </p:nvPr>
        </p:nvGraphicFramePr>
        <p:xfrm>
          <a:off x="179512" y="548680"/>
          <a:ext cx="8639944" cy="620477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6940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4083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62970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1975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</a:rPr>
                        <a:t>Индекс  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234" marR="3423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</a:rPr>
                        <a:t>Наименование 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234" marR="3423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</a:rPr>
                        <a:t>Индикаторы освоения компетенции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234" marR="3423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9714">
                <a:tc grid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</a:rPr>
                        <a:t>Блок 1. Дисциплины (модули)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234" marR="3423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9714">
                <a:tc grid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</a:rPr>
                        <a:t>Обязательная часть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234" marR="3423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98573">
                <a:tc row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</a:rPr>
                        <a:t>Б1.О.1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234" marR="3423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</a:rPr>
                        <a:t>Философия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234" marR="3423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chemeClr val="tx1"/>
                          </a:solidFill>
                          <a:effectLst/>
                        </a:rPr>
                        <a:t>УК-1.1.1. Знает основные принципы системного подхода и методы системного анализа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chemeClr val="tx1"/>
                          </a:solidFill>
                          <a:effectLst/>
                        </a:rPr>
                        <a:t>УК-5.1.1. Знает основные категории социальной философии, законы социально-исторического развития и основы межкультурного взаимодействия</a:t>
                      </a:r>
                      <a:endParaRPr lang="ru-RU" sz="9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234" marR="3423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9942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chemeClr val="tx1"/>
                          </a:solidFill>
                          <a:effectLst/>
                        </a:rPr>
                        <a:t>УК-5.2.1. Умеет анализировать и учитывать роль культурно-исторического наследия в процессе межкультурного взаимодействия</a:t>
                      </a:r>
                      <a:endParaRPr lang="ru-RU" sz="9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234" marR="3423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9942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chemeClr val="tx1"/>
                          </a:solidFill>
                          <a:effectLst/>
                        </a:rPr>
                        <a:t>УК-5.3.1. Владеет навыками анализа философских и исторических фактов в области межкультурного  взаимодействия</a:t>
                      </a:r>
                      <a:endParaRPr lang="ru-RU" sz="9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234" marR="3423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5816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tx1"/>
                          </a:solidFill>
                          <a:effectLst/>
                        </a:rPr>
                        <a:t>…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234" marR="3423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tx1"/>
                          </a:solidFill>
                          <a:effectLst/>
                        </a:rPr>
                        <a:t>…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234" marR="3423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chemeClr val="tx1"/>
                          </a:solidFill>
                          <a:effectLst/>
                        </a:rPr>
                        <a:t>…</a:t>
                      </a:r>
                      <a:endParaRPr lang="ru-RU" sz="9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234" marR="3423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98857">
                <a:tc row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tx1"/>
                          </a:solidFill>
                          <a:effectLst/>
                        </a:rPr>
                        <a:t>Б1.О.4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234" marR="3423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tx1"/>
                          </a:solidFill>
                          <a:effectLst/>
                        </a:rPr>
                        <a:t>Безопасность жизнедеятельности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234" marR="3423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chemeClr val="tx1"/>
                          </a:solidFill>
                          <a:effectLst/>
                        </a:rPr>
                        <a:t>УК-8.1.1. Знает опасные и вредные факторы и принципы организации безопасности труда на предприятии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chemeClr val="tx1"/>
                          </a:solidFill>
                          <a:effectLst/>
                        </a:rPr>
                        <a:t>ОПК-6.1.2 Знает требования законодательства РФ в сферах охраны труда и  техники безопасности</a:t>
                      </a:r>
                      <a:endParaRPr lang="ru-RU" sz="9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234" marR="3423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9828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chemeClr val="tx1"/>
                          </a:solidFill>
                          <a:effectLst/>
                        </a:rPr>
                        <a:t>УК-8.2.1. Умеет идентифицировать и анализировать влияния опасных и вредных факторов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chemeClr val="tx1"/>
                          </a:solidFill>
                          <a:effectLst/>
                        </a:rPr>
                        <a:t>УК-8.2.2. Умеет планировать и организовывать мероприятия в условиях чрезвычайных ситуаций природного и техногенного происхождения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chemeClr val="tx1"/>
                          </a:solidFill>
                          <a:effectLst/>
                        </a:rPr>
                        <a:t>ОПК-6.2.2 Умеет планировать и разрабатывать мероприятия по охране труда и техники безопасности в сфере своей профессиональной деятельности</a:t>
                      </a:r>
                      <a:endParaRPr lang="ru-RU" sz="9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234" marR="3423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9857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chemeClr val="tx1"/>
                          </a:solidFill>
                          <a:effectLst/>
                        </a:rPr>
                        <a:t>УК-8.3.1. Владеет методами и средствами обеспечения безопасной жизнедеятельности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chemeClr val="tx1"/>
                          </a:solidFill>
                          <a:effectLst/>
                        </a:rPr>
                        <a:t>ОПК-6.3.3 Владеет методами организации и контроля мероприятий по охране труда и технике безопасности на объектах своей профессиональной деятельности</a:t>
                      </a:r>
                      <a:endParaRPr lang="ru-RU" sz="9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234" marR="3423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5943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tx1"/>
                          </a:solidFill>
                          <a:effectLst/>
                        </a:rPr>
                        <a:t>…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234" marR="3423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tx1"/>
                          </a:solidFill>
                          <a:effectLst/>
                        </a:rPr>
                        <a:t>…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234" marR="3423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chemeClr val="tx1"/>
                          </a:solidFill>
                          <a:effectLst/>
                        </a:rPr>
                        <a:t>….</a:t>
                      </a:r>
                      <a:endParaRPr lang="ru-RU" sz="9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234" marR="3423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99429">
                <a:tc row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tx1"/>
                          </a:solidFill>
                          <a:effectLst/>
                        </a:rPr>
                        <a:t>Б1.О.25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234" marR="3423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tx1"/>
                          </a:solidFill>
                          <a:effectLst/>
                        </a:rPr>
                        <a:t>Строительная механика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234" marR="3423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chemeClr val="tx1"/>
                          </a:solidFill>
                          <a:effectLst/>
                        </a:rPr>
                        <a:t>ОПК-4.1.2  Знает законы механики в объеме, достаточном для выполнения необходимых расчетов при проектировании транспортных объектов</a:t>
                      </a:r>
                      <a:endParaRPr lang="ru-RU" sz="9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234" marR="3423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19942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chemeClr val="tx1"/>
                          </a:solidFill>
                          <a:effectLst/>
                        </a:rPr>
                        <a:t>ОПК-4.2.1 Умеет выполнять  необходимые расчеты при проектировании транспортных объектов</a:t>
                      </a:r>
                      <a:endParaRPr lang="ru-RU" sz="9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234" marR="3423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10969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tx1"/>
                          </a:solidFill>
                          <a:effectLst/>
                        </a:rPr>
                        <a:t>…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234" marR="3423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tx1"/>
                          </a:solidFill>
                          <a:effectLst/>
                        </a:rPr>
                        <a:t>…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234" marR="3423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chemeClr val="tx1"/>
                          </a:solidFill>
                          <a:effectLst/>
                        </a:rPr>
                        <a:t>…</a:t>
                      </a:r>
                      <a:endParaRPr lang="ru-RU" sz="9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234" marR="3423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109694">
                <a:tc grid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chemeClr val="tx1"/>
                          </a:solidFill>
                          <a:effectLst/>
                        </a:rPr>
                        <a:t>Часть, формируемая участниками образовательных отношений</a:t>
                      </a:r>
                      <a:endParaRPr lang="ru-RU" sz="9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234" marR="3423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15641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tx1"/>
                          </a:solidFill>
                          <a:effectLst/>
                        </a:rPr>
                        <a:t>…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234" marR="3423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</a:rPr>
                        <a:t>…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234" marR="3423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chemeClr val="tx1"/>
                          </a:solidFill>
                          <a:effectLst/>
                        </a:rPr>
                        <a:t>…</a:t>
                      </a:r>
                      <a:endParaRPr lang="ru-RU" sz="9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234" marR="3423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99143">
                <a:tc row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tx1"/>
                          </a:solidFill>
                          <a:effectLst/>
                        </a:rPr>
                        <a:t>Б1.В.13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234" marR="3423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tx1"/>
                          </a:solidFill>
                          <a:effectLst/>
                        </a:rPr>
                        <a:t>Экологическое обоснование проектных решений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234" marR="3423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chemeClr val="tx1"/>
                          </a:solidFill>
                          <a:effectLst/>
                        </a:rPr>
                        <a:t>ПК-5.1.4  Знает виды негативного воздействия на окружающую среду при проведении различных видов строительных работ и методы их минимизации и предотвращения</a:t>
                      </a:r>
                      <a:endParaRPr lang="ru-RU" sz="9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234" marR="3423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29914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chemeClr val="tx1"/>
                          </a:solidFill>
                          <a:effectLst/>
                        </a:rPr>
                        <a:t>ПК-5.2.7  Умеет оценивать негативное воздействие и разрабатывать мероприятия по охране окружающей среды в  сфере своей профессиональной деятельности</a:t>
                      </a:r>
                      <a:endParaRPr lang="ru-RU" sz="9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234" marR="3423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19942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chemeClr val="tx1"/>
                          </a:solidFill>
                          <a:effectLst/>
                        </a:rPr>
                        <a:t>ПК-5.3.5 Владеет методиками оценки величины негативного воздействия на окружающую среду</a:t>
                      </a:r>
                      <a:endParaRPr lang="ru-RU" sz="9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234" marR="3423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10969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tx1"/>
                          </a:solidFill>
                          <a:effectLst/>
                        </a:rPr>
                        <a:t>..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234" marR="3423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tx1"/>
                          </a:solidFill>
                          <a:effectLst/>
                        </a:rPr>
                        <a:t>…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234" marR="3423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chemeClr val="tx1"/>
                          </a:solidFill>
                          <a:effectLst/>
                        </a:rPr>
                        <a:t>…</a:t>
                      </a:r>
                      <a:endParaRPr lang="ru-RU" sz="9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234" marR="3423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199429">
                <a:tc row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tx1"/>
                          </a:solidFill>
                          <a:effectLst/>
                        </a:rPr>
                        <a:t>Б1.В.18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234" marR="3423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tx1"/>
                          </a:solidFill>
                          <a:effectLst/>
                        </a:rPr>
                        <a:t>Системы автоматизированного проектирования транспортных магистралей</a:t>
                      </a:r>
                      <a:endParaRPr lang="ru-RU" sz="1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234" marR="3423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chemeClr val="tx1"/>
                          </a:solidFill>
                          <a:effectLst/>
                        </a:rPr>
                        <a:t>ПК-1.1.3  Знает методы и методики расчетов узлов и элементов объектов инфраструктуры железных дорог</a:t>
                      </a:r>
                      <a:endParaRPr lang="ru-RU" sz="9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234" marR="3423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  <a:tr h="29914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chemeClr val="tx1"/>
                          </a:solidFill>
                          <a:effectLst/>
                        </a:rPr>
                        <a:t>ПК-1.2.3  Умеет выполнять математическое моделирование объектов и процессов на базе стандартных пакетов автоматизированного проектирования и исследований</a:t>
                      </a:r>
                      <a:endParaRPr lang="ru-RU" sz="9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234" marR="3423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21"/>
                  </a:ext>
                </a:extLst>
              </a:tr>
              <a:tr h="37897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chemeClr val="tx1"/>
                          </a:solidFill>
                          <a:effectLst/>
                        </a:rPr>
                        <a:t>ПК-1.3.4  Владеет методами расчёта и проектирования транспортных путей и искусственных сооружений с использованием современных компьютерных средств</a:t>
                      </a:r>
                      <a:endParaRPr lang="ru-RU" sz="9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234" marR="3423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22"/>
                  </a:ext>
                </a:extLst>
              </a:tr>
            </a:tbl>
          </a:graphicData>
        </a:graphic>
      </p:graphicFrame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-324544" y="2434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Матрица компетенций</a:t>
            </a:r>
            <a:endParaRPr kumimoji="0" lang="ru-RU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по специальности 23.05.06 «Строительство железных дорог, мостов и транспортных тоннелей» </a:t>
            </a:r>
            <a:endParaRPr kumimoji="0" lang="ru-RU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специализация «Строительство магистральных железных дорог»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921940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39552" y="332656"/>
            <a:ext cx="3816424" cy="626469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683568" y="380265"/>
            <a:ext cx="3222104" cy="62170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ru-RU" sz="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ФЕДЕРАЛЬНОЕ АГЕНТСТВО ЖЕЛЕЗНОДОРОЖНОГО ТРАНСПОРТА</a:t>
            </a:r>
          </a:p>
          <a:p>
            <a:pPr algn="ctr">
              <a:spcAft>
                <a:spcPts val="0"/>
              </a:spcAft>
            </a:pPr>
            <a:r>
              <a:rPr lang="ru-RU" sz="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Федеральное государственное бюджетное образовательное учреждение </a:t>
            </a:r>
          </a:p>
          <a:p>
            <a:pPr algn="ctr">
              <a:spcAft>
                <a:spcPts val="0"/>
              </a:spcAft>
            </a:pPr>
            <a:r>
              <a:rPr lang="ru-RU" sz="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высшего образования «Петербургский государственный университет путей сообщения Императора  Александра </a:t>
            </a:r>
            <a:r>
              <a:rPr lang="en-US" sz="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I</a:t>
            </a:r>
            <a:r>
              <a:rPr lang="ru-RU" sz="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»</a:t>
            </a:r>
          </a:p>
          <a:p>
            <a:pPr algn="ctr">
              <a:spcAft>
                <a:spcPts val="0"/>
              </a:spcAft>
            </a:pPr>
            <a:r>
              <a:rPr lang="ru-RU" sz="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(ФГБОУ ВО ПГУПС)</a:t>
            </a:r>
          </a:p>
          <a:p>
            <a:pPr algn="ctr">
              <a:spcAft>
                <a:spcPts val="0"/>
              </a:spcAft>
            </a:pPr>
            <a:r>
              <a:rPr lang="ru-RU" sz="9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 algn="ctr">
              <a:spcAft>
                <a:spcPts val="0"/>
              </a:spcAft>
            </a:pPr>
            <a:r>
              <a:rPr lang="ru-RU" sz="9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Кафедра «</a:t>
            </a:r>
            <a:r>
              <a:rPr lang="ru-RU" sz="9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Наименование кафедры</a:t>
            </a:r>
            <a:r>
              <a:rPr lang="ru-RU" sz="9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»</a:t>
            </a:r>
          </a:p>
          <a:p>
            <a:pPr algn="ctr">
              <a:spcAft>
                <a:spcPts val="0"/>
              </a:spcAft>
            </a:pPr>
            <a:r>
              <a:rPr lang="ru-RU" sz="9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 algn="ctr">
              <a:spcAft>
                <a:spcPts val="0"/>
              </a:spcAft>
            </a:pPr>
            <a:r>
              <a:rPr lang="ru-RU" sz="9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 marL="3330575">
              <a:spcAft>
                <a:spcPts val="0"/>
              </a:spcAft>
            </a:pPr>
            <a:r>
              <a:rPr lang="ru-RU" sz="9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 marL="3330575">
              <a:spcAft>
                <a:spcPts val="0"/>
              </a:spcAft>
            </a:pPr>
            <a:endParaRPr lang="ru-RU" sz="900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330575">
              <a:spcAft>
                <a:spcPts val="0"/>
              </a:spcAft>
            </a:pPr>
            <a:r>
              <a:rPr lang="ru-RU" sz="9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 marL="3330575">
              <a:spcAft>
                <a:spcPts val="0"/>
              </a:spcAft>
            </a:pPr>
            <a:r>
              <a:rPr lang="ru-RU" sz="900" dirty="0"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ru-RU" sz="9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ru-RU" sz="9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РАБОЧАЯ ПРОГРАММА</a:t>
            </a:r>
            <a:endParaRPr lang="ru-RU" sz="9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ru-RU" sz="9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дисциплины</a:t>
            </a:r>
          </a:p>
          <a:p>
            <a:pPr algn="ctr">
              <a:spcAft>
                <a:spcPts val="0"/>
              </a:spcAft>
            </a:pPr>
            <a:r>
              <a:rPr lang="ru-RU" sz="9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ИНДЕКС</a:t>
            </a:r>
            <a:r>
              <a:rPr lang="ru-RU" sz="9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«</a:t>
            </a:r>
            <a:r>
              <a:rPr lang="ru-RU" sz="9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НАИМЕНОВАНИЕ ДИСЦИПЛИНЫ» </a:t>
            </a:r>
            <a:endParaRPr lang="ru-RU" sz="9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ru-RU" sz="9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для направления подготовки /специальности</a:t>
            </a:r>
          </a:p>
          <a:p>
            <a:pPr algn="ctr">
              <a:spcAft>
                <a:spcPts val="0"/>
              </a:spcAft>
            </a:pPr>
            <a:r>
              <a:rPr lang="ru-RU" sz="9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00.00.00</a:t>
            </a:r>
            <a:r>
              <a:rPr lang="ru-RU" sz="9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(</a:t>
            </a:r>
            <a:r>
              <a:rPr lang="ru-RU" sz="9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шифр направления/специальности)</a:t>
            </a:r>
            <a:r>
              <a:rPr lang="ru-RU" sz="9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«</a:t>
            </a:r>
            <a:r>
              <a:rPr lang="ru-RU" sz="9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Наименование направления/специальности</a:t>
            </a:r>
            <a:r>
              <a:rPr lang="ru-RU" sz="9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» </a:t>
            </a:r>
          </a:p>
          <a:p>
            <a:pPr algn="ctr">
              <a:spcAft>
                <a:spcPts val="0"/>
              </a:spcAft>
            </a:pPr>
            <a:r>
              <a:rPr lang="ru-RU" sz="9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 algn="ctr">
              <a:spcAft>
                <a:spcPts val="0"/>
              </a:spcAft>
            </a:pPr>
            <a:r>
              <a:rPr lang="ru-RU" sz="9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по профилю/специализации/магистерской программе </a:t>
            </a:r>
          </a:p>
          <a:p>
            <a:pPr algn="ctr">
              <a:spcAft>
                <a:spcPts val="0"/>
              </a:spcAft>
            </a:pPr>
            <a:r>
              <a:rPr lang="ru-RU" sz="9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«</a:t>
            </a:r>
            <a:r>
              <a:rPr lang="ru-RU" sz="9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Наименование профиля/специализации/магистерской программы</a:t>
            </a:r>
            <a:r>
              <a:rPr lang="ru-RU" sz="9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» </a:t>
            </a:r>
          </a:p>
          <a:p>
            <a:pPr algn="ctr">
              <a:spcAft>
                <a:spcPts val="0"/>
              </a:spcAft>
            </a:pPr>
            <a:r>
              <a:rPr lang="ru-RU" sz="9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ru-RU" sz="9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ru-RU" sz="9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ru-RU" sz="9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ru-RU" sz="9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Форма обучения – очная, заочная</a:t>
            </a:r>
          </a:p>
          <a:p>
            <a:pPr algn="ctr">
              <a:spcAft>
                <a:spcPts val="0"/>
              </a:spcAft>
            </a:pPr>
            <a:r>
              <a:rPr lang="ru-RU" sz="9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 algn="ctr">
              <a:spcAft>
                <a:spcPts val="0"/>
              </a:spcAft>
            </a:pPr>
            <a:r>
              <a:rPr lang="ru-RU" sz="9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ru-RU" sz="9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ru-RU" sz="9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 algn="ctr">
              <a:spcAft>
                <a:spcPts val="0"/>
              </a:spcAft>
            </a:pPr>
            <a:r>
              <a:rPr lang="ru-RU" sz="9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 algn="ctr">
              <a:spcAft>
                <a:spcPts val="0"/>
              </a:spcAft>
            </a:pPr>
            <a:r>
              <a:rPr lang="ru-RU" sz="9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 algn="ctr">
              <a:spcAft>
                <a:spcPts val="0"/>
              </a:spcAft>
            </a:pPr>
            <a:r>
              <a:rPr lang="ru-RU" sz="9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 algn="ctr">
              <a:spcAft>
                <a:spcPts val="0"/>
              </a:spcAft>
            </a:pPr>
            <a:r>
              <a:rPr lang="ru-RU" sz="9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 algn="ctr">
              <a:spcAft>
                <a:spcPts val="0"/>
              </a:spcAft>
            </a:pPr>
            <a:r>
              <a:rPr lang="ru-RU" sz="9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 algn="ctr">
              <a:spcAft>
                <a:spcPts val="0"/>
              </a:spcAft>
            </a:pPr>
            <a:r>
              <a:rPr lang="ru-RU" sz="9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 algn="ctr">
              <a:spcAft>
                <a:spcPts val="0"/>
              </a:spcAft>
            </a:pPr>
            <a:r>
              <a:rPr lang="ru-RU" sz="9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 algn="ctr">
              <a:spcAft>
                <a:spcPts val="0"/>
              </a:spcAft>
            </a:pPr>
            <a:r>
              <a:rPr lang="ru-RU" sz="9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 algn="ctr">
              <a:spcAft>
                <a:spcPts val="0"/>
              </a:spcAft>
            </a:pPr>
            <a:r>
              <a:rPr lang="ru-RU" sz="9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 algn="ctr">
              <a:spcAft>
                <a:spcPts val="0"/>
              </a:spcAft>
            </a:pPr>
            <a:r>
              <a:rPr lang="ru-RU" sz="9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Санкт-Петербург</a:t>
            </a:r>
          </a:p>
          <a:p>
            <a:pPr algn="ctr"/>
            <a:r>
              <a:rPr lang="ru-RU" sz="9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20 __</a:t>
            </a:r>
            <a:endParaRPr lang="ru-RU" sz="9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4788024" y="344217"/>
            <a:ext cx="3744416" cy="626469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5705916" y="548680"/>
            <a:ext cx="1814919" cy="28700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ru-RU" sz="11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ЛИСТ СОГЛАСОВАНИЙ </a:t>
            </a:r>
            <a:endParaRPr lang="ru-RU" sz="11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5072608" y="835682"/>
            <a:ext cx="3312368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  <a:tabLst>
                <a:tab pos="540385" algn="l"/>
              </a:tabLst>
            </a:pPr>
            <a:r>
              <a:rPr lang="ru-RU" sz="1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Рабочая программа рассмотрена и утверждена на заседании кафедры «</a:t>
            </a:r>
            <a:r>
              <a:rPr lang="ru-RU" sz="12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Наименование кафедры, обеспечивающей дисциплину»</a:t>
            </a:r>
            <a:endParaRPr lang="ru-RU" sz="1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  <a:tabLst>
                <a:tab pos="540385" algn="l"/>
              </a:tabLst>
            </a:pPr>
            <a:r>
              <a:rPr lang="ru-RU" sz="1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Протокол № __ от ___ _________ 20 __ г. </a:t>
            </a:r>
          </a:p>
          <a:p>
            <a:pPr>
              <a:spcAft>
                <a:spcPts val="0"/>
              </a:spcAft>
              <a:tabLst>
                <a:tab pos="540385" algn="l"/>
              </a:tabLs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ru-RU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graphicFrame>
        <p:nvGraphicFramePr>
          <p:cNvPr id="13" name="Таблица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49512646"/>
              </p:ext>
            </p:extLst>
          </p:nvPr>
        </p:nvGraphicFramePr>
        <p:xfrm>
          <a:off x="4886906" y="1916833"/>
          <a:ext cx="3501518" cy="1616554"/>
        </p:xfrm>
        <a:graphic>
          <a:graphicData uri="http://schemas.openxmlformats.org/drawingml/2006/table">
            <a:tbl>
              <a:tblPr firstRow="1" firstCol="1" bandRow="1" bandCol="1">
                <a:tableStyleId>{5C22544A-7EE6-4342-B048-85BDC9FD1C3A}</a:tableStyleId>
              </a:tblPr>
              <a:tblGrid>
                <a:gridCol w="177897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4447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7806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98306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Заведующий кафедрой</a:t>
                      </a:r>
                    </a:p>
                    <a:p>
                      <a:pPr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</a:t>
                      </a:r>
                      <a:r>
                        <a:rPr lang="ru-RU" sz="1200" b="0" i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Наименование кафедры, обеспечивающей дисциплину</a:t>
                      </a:r>
                      <a:r>
                        <a:rPr lang="ru-RU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»</a:t>
                      </a:r>
                      <a:endParaRPr lang="ru-RU" sz="12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l"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endParaRPr lang="ru-RU" sz="1200" b="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endParaRPr lang="ru-RU" sz="1200" b="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200" b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_____</a:t>
                      </a:r>
                      <a:endParaRPr lang="ru-RU" sz="12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200" b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endParaRPr lang="ru-RU" sz="1200" b="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200" b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И.О</a:t>
                      </a:r>
                      <a:r>
                        <a:rPr lang="ru-RU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Фамилия</a:t>
                      </a:r>
                      <a:endParaRPr lang="ru-RU" sz="12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3348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___ _________ 20 __ г.</a:t>
                      </a:r>
                      <a:endParaRPr lang="ru-RU" sz="12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T w="38100" cmpd="sng">
                      <a:noFill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T w="38100" cmpd="sng">
                      <a:noFill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14" name="Таблица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67589141"/>
              </p:ext>
            </p:extLst>
          </p:nvPr>
        </p:nvGraphicFramePr>
        <p:xfrm>
          <a:off x="4886906" y="3361895"/>
          <a:ext cx="3645533" cy="914400"/>
        </p:xfrm>
        <a:graphic>
          <a:graphicData uri="http://schemas.openxmlformats.org/drawingml/2006/table">
            <a:tbl>
              <a:tblPr firstRow="1" firstCol="1" bandRow="1" bandCol="1">
                <a:tableStyleId>{5C22544A-7EE6-4342-B048-85BDC9FD1C3A}</a:tableStyleId>
              </a:tblPr>
              <a:tblGrid>
                <a:gridCol w="191095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5624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7833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СОГЛАСОВАНО</a:t>
                      </a:r>
                    </a:p>
                    <a:p>
                      <a:pPr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Руководитель ОПОП</a:t>
                      </a:r>
                      <a:endParaRPr lang="ru-RU" sz="12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200" b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______</a:t>
                      </a:r>
                      <a:endParaRPr lang="ru-RU" sz="12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И.О. Фамилия</a:t>
                      </a:r>
                      <a:endParaRPr lang="ru-RU" sz="12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___ _________ 20 __ г.</a:t>
                      </a:r>
                      <a:endParaRPr lang="ru-RU" sz="12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472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457509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69549" y="-1179512"/>
            <a:ext cx="8784976" cy="5673861"/>
          </a:xfrm>
          <a:prstGeom prst="rect">
            <a:avLst/>
          </a:prstGeom>
          <a:solidFill>
            <a:srgbClr val="FFFFFF"/>
          </a:solidFill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ru-RU" b="1" dirty="0"/>
              <a:t>1. Цели и задачи дисциплины</a:t>
            </a:r>
          </a:p>
          <a:p>
            <a:pPr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 indent="540385"/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Рабочая программа дисциплины «</a:t>
            </a:r>
            <a:r>
              <a:rPr lang="ru-RU" i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Наименование дисциплины» (индекс</a:t>
            </a: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) (далее – дисциплина) составлена в соответствии с требованиями федерального государственного образовательного стандарта высшего образования по направлению подготовки/специальности </a:t>
            </a:r>
            <a:r>
              <a:rPr lang="ru-RU" i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00.00.00 (шифр направления/специальности) «Наименование направления/специальности</a:t>
            </a: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» (далее – ФГОС ВО), утвержденного  ___ ____20___ г., приказ Министерства образования и науки Российской Федерации № ___. </a:t>
            </a:r>
            <a:endParaRPr lang="ru-RU" b="1" dirty="0" smtClean="0"/>
          </a:p>
          <a:p>
            <a:endParaRPr lang="ru-RU" b="1" dirty="0" smtClean="0"/>
          </a:p>
          <a:p>
            <a:pPr algn="ctr"/>
            <a:endParaRPr lang="ru-RU" b="1" dirty="0" smtClean="0"/>
          </a:p>
          <a:p>
            <a:pPr algn="ctr"/>
            <a:endParaRPr lang="ru-RU" b="1" dirty="0"/>
          </a:p>
          <a:p>
            <a:pPr algn="ctr"/>
            <a:r>
              <a:rPr lang="ru-RU" b="1" dirty="0" smtClean="0"/>
              <a:t>2</a:t>
            </a:r>
            <a:r>
              <a:rPr lang="ru-RU" b="1" dirty="0"/>
              <a:t>. Перечень планируемых результатов обучения по дисциплине, соотнесенных с установленными в образовательной программе индикаторами достижения компетенций</a:t>
            </a:r>
            <a:endParaRPr lang="ru-RU" dirty="0"/>
          </a:p>
          <a:p>
            <a:r>
              <a:rPr lang="ru-RU" dirty="0"/>
              <a:t> </a:t>
            </a:r>
          </a:p>
          <a:p>
            <a:r>
              <a:rPr lang="ru-RU" dirty="0" smtClean="0"/>
              <a:t>	Планируемыми </a:t>
            </a:r>
            <a:r>
              <a:rPr lang="ru-RU" dirty="0"/>
              <a:t>результатами обучения по дисциплине (модулю) является формирование у обучающихся компетенций (части компетенций). </a:t>
            </a:r>
            <a:r>
              <a:rPr lang="ru-RU" dirty="0" err="1"/>
              <a:t>Сформированность</a:t>
            </a:r>
            <a:r>
              <a:rPr lang="ru-RU" dirty="0"/>
              <a:t> компетенций (части компетенции) оценивается с помощью индикаторов достижения компетенций.</a:t>
            </a:r>
          </a:p>
          <a:p>
            <a:r>
              <a:rPr lang="ru-RU" dirty="0" smtClean="0"/>
              <a:t>	</a:t>
            </a:r>
            <a:endParaRPr lang="ru-RU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51520" y="4293096"/>
            <a:ext cx="8712968" cy="1754326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ru-RU" dirty="0" smtClean="0"/>
              <a:t>	В </a:t>
            </a:r>
            <a:r>
              <a:rPr lang="ru-RU" dirty="0"/>
              <a:t>рамках изучения дисциплины (модуля) осуществляется практическая подготовка обучающихся к будущей профессиональной деятельности. Результатом обучения по дисциплине является формирования у обучающихся  практических навыков:</a:t>
            </a:r>
          </a:p>
          <a:p>
            <a:pPr lvl="0"/>
            <a:r>
              <a:rPr lang="ru-RU" i="1" dirty="0"/>
              <a:t>…;</a:t>
            </a:r>
            <a:endParaRPr lang="ru-RU" dirty="0"/>
          </a:p>
          <a:p>
            <a:pPr lvl="0"/>
            <a:r>
              <a:rPr lang="ru-RU" i="1" dirty="0"/>
              <a:t>…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271101" y="1171644"/>
            <a:ext cx="8424936" cy="64633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учетом профессионального стандарта (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шифр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Наименование профессионального стандарта, кем, когда 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утвержден.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769974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5072" y="0"/>
            <a:ext cx="9252520" cy="490066"/>
          </a:xfrm>
        </p:spPr>
        <p:txBody>
          <a:bodyPr>
            <a:normAutofit/>
          </a:bodyPr>
          <a:lstStyle/>
          <a:p>
            <a:r>
              <a:rPr lang="ru-RU" sz="2000" b="1" dirty="0" smtClean="0"/>
              <a:t>Матрица компетенций</a:t>
            </a:r>
            <a:endParaRPr lang="ru-RU" sz="2000" b="1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49380378"/>
              </p:ext>
            </p:extLst>
          </p:nvPr>
        </p:nvGraphicFramePr>
        <p:xfrm>
          <a:off x="107504" y="456496"/>
          <a:ext cx="8784976" cy="170688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3053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426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71178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0">
                <a:tc rowSpan="3">
                  <a:txBody>
                    <a:bodyPr/>
                    <a:lstStyle/>
                    <a:p>
                      <a:pPr indent="-228600">
                        <a:spcAft>
                          <a:spcPts val="0"/>
                        </a:spcAft>
                        <a:tabLst>
                          <a:tab pos="-42545" algn="l"/>
                        </a:tabLs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</a:rPr>
                        <a:t>Б1.В.13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3">
                  <a:txBody>
                    <a:bodyPr/>
                    <a:lstStyle/>
                    <a:p>
                      <a:pPr indent="-228600">
                        <a:spcAft>
                          <a:spcPts val="0"/>
                        </a:spcAft>
                        <a:tabLst>
                          <a:tab pos="-42545" algn="l"/>
                        </a:tabLs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</a:rPr>
                        <a:t>Экологическое обоснование проектных решений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indent="-228600">
                        <a:spcAft>
                          <a:spcPts val="0"/>
                        </a:spcAft>
                        <a:tabLst>
                          <a:tab pos="-42545" algn="l"/>
                          <a:tab pos="449580" algn="l"/>
                        </a:tabLs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</a:rPr>
                        <a:t>ПК-5.1.4 Знает виды негативного воздействия на окружающую среду при проведении различных видов строительных работ и методы их минимизации и предотвращения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-228600">
                        <a:spcAft>
                          <a:spcPts val="0"/>
                        </a:spcAft>
                        <a:tabLst>
                          <a:tab pos="-42545" algn="l"/>
                          <a:tab pos="449580" algn="l"/>
                        </a:tabLs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</a:rPr>
                        <a:t>ПК-5.2.7  Умеет разрабатывать мероприятия по охране окружающей среды в проектах строительства объектов транспортной инфраструктуры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-228600">
                        <a:spcAft>
                          <a:spcPts val="0"/>
                        </a:spcAft>
                        <a:tabLst>
                          <a:tab pos="-42545" algn="l"/>
                          <a:tab pos="449580" algn="l"/>
                        </a:tabLs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</a:rPr>
                        <a:t>ПК-5.3.5  Владеет методиками оценки величины негативного воздействия на окружающую среду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372716" y="2276872"/>
            <a:ext cx="849694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540385" algn="ctr">
              <a:spcAft>
                <a:spcPts val="0"/>
              </a:spcAft>
            </a:pPr>
            <a:r>
              <a:rPr lang="ru-RU" sz="2000" b="1" dirty="0">
                <a:latin typeface="+mj-lt"/>
                <a:ea typeface="+mj-ea"/>
                <a:cs typeface="+mj-cs"/>
              </a:rPr>
              <a:t>Рабочая программа по дисциплине</a:t>
            </a:r>
          </a:p>
          <a:p>
            <a:pPr indent="540385" algn="ctr">
              <a:spcAft>
                <a:spcPts val="0"/>
              </a:spcAft>
            </a:pPr>
            <a:r>
              <a:rPr lang="ru-RU" sz="1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2. Перечень планируемых результатов обучения по дисциплине, соотнесенных с установленными в образовательной программе индикаторами достижения компетенций</a:t>
            </a:r>
            <a:endParaRPr lang="ru-RU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73053106"/>
              </p:ext>
            </p:extLst>
          </p:nvPr>
        </p:nvGraphicFramePr>
        <p:xfrm>
          <a:off x="228700" y="3107869"/>
          <a:ext cx="8640960" cy="371411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91450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72645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2227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Индикаторы достижения компетенций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Результаты обучения по дисциплине (модулю)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ПК-5 Подготовка строительного производства на участке строительства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ПК-5.1.4 Знает виды негативного воздействия на окружающую среду и методы их минимизации и предотвращения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Обучающийся знает: </a:t>
                      </a:r>
                    </a:p>
                    <a:p>
                      <a:pPr marL="342900" lvl="0" indent="-342900" algn="just">
                        <a:spcAft>
                          <a:spcPts val="0"/>
                        </a:spcAft>
                        <a:buFont typeface="Symbol" panose="05050102010706020507" pitchFamily="18" charset="2"/>
                        <a:buChar char=""/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виды негативного воздействия на окружающую среду при проведении различных видов строительных работ;</a:t>
                      </a:r>
                    </a:p>
                    <a:p>
                      <a:pPr marL="342900" lvl="0" indent="-342900" algn="just">
                        <a:spcAft>
                          <a:spcPts val="0"/>
                        </a:spcAft>
                        <a:buFont typeface="Symbol" panose="05050102010706020507" pitchFamily="18" charset="2"/>
                        <a:buChar char=""/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методики для оценки величины негативного воздействия на окружающую среду;</a:t>
                      </a:r>
                    </a:p>
                    <a:p>
                      <a:pPr marL="342900" lvl="0" indent="-342900" algn="just">
                        <a:spcAft>
                          <a:spcPts val="0"/>
                        </a:spcAft>
                        <a:buFont typeface="Symbol" panose="05050102010706020507" pitchFamily="18" charset="2"/>
                        <a:buChar char=""/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методы минимизации и предотвращения негативного воздействия на окружающую среду при проведении различных видов строительных работ.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ПК-5.2.7 Умеет оценивать негативное воздействие и разрабатывать мероприятия по охране окружающей среды в  сфере своей профессиональной деятельности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Обучающийся умеет: </a:t>
                      </a:r>
                    </a:p>
                    <a:p>
                      <a:pPr marL="342900" lvl="0" indent="-342900" algn="just">
                        <a:spcAft>
                          <a:spcPts val="0"/>
                        </a:spcAft>
                        <a:buFont typeface="Symbol" panose="05050102010706020507" pitchFamily="18" charset="2"/>
                        <a:buChar char=""/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проводить оценку негативного воздействия на окружающую среду;</a:t>
                      </a:r>
                    </a:p>
                    <a:p>
                      <a:pPr marL="342900" lvl="0" indent="-342900" algn="just">
                        <a:spcAft>
                          <a:spcPts val="0"/>
                        </a:spcAft>
                        <a:buFont typeface="Symbol" panose="05050102010706020507" pitchFamily="18" charset="2"/>
                        <a:buChar char=""/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определять величину платежа за загрязнение компонентов окружающей среды;</a:t>
                      </a:r>
                    </a:p>
                    <a:p>
                      <a:pPr marL="342900" lvl="0" indent="-342900" algn="just">
                        <a:spcAft>
                          <a:spcPts val="0"/>
                        </a:spcAft>
                        <a:buFont typeface="Symbol" panose="05050102010706020507" pitchFamily="18" charset="2"/>
                        <a:buChar char=""/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разрабатывать мероприятия по охране окружающей среды в проектах строительства объектов транспортной инфраструктуры.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ПК-5.3.5 Владеет методиками оценки величины негативного воздействия на окружающую среду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Обучающийся владеет: </a:t>
                      </a:r>
                    </a:p>
                    <a:p>
                      <a:pPr marL="342900" lvl="0" indent="-342900" algn="just">
                        <a:spcAft>
                          <a:spcPts val="0"/>
                        </a:spcAft>
                        <a:buFont typeface="Symbol" panose="05050102010706020507" pitchFamily="18" charset="2"/>
                        <a:buChar char=""/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методикой оценки шумового режима на примагистральной территории;</a:t>
                      </a:r>
                    </a:p>
                    <a:p>
                      <a:pPr marL="342900" lvl="0" indent="-342900" algn="just">
                        <a:spcAft>
                          <a:spcPts val="0"/>
                        </a:spcAft>
                        <a:buFont typeface="Symbol" panose="05050102010706020507" pitchFamily="18" charset="2"/>
                        <a:buChar char=""/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методикой оценки величины загрязнения атмосферного воздуха двигателями работающих тепловозов.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7" name="Rectangle 1"/>
          <p:cNvSpPr>
            <a:spLocks noChangeArrowheads="1"/>
          </p:cNvSpPr>
          <p:nvPr/>
        </p:nvSpPr>
        <p:spPr bwMode="auto">
          <a:xfrm>
            <a:off x="-480050" y="3328759"/>
            <a:ext cx="13310850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632443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2307938"/>
              </p:ext>
            </p:extLst>
          </p:nvPr>
        </p:nvGraphicFramePr>
        <p:xfrm>
          <a:off x="467544" y="764704"/>
          <a:ext cx="8136904" cy="618744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0405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5618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96855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0811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6750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</a:rPr>
                        <a:t>№</a:t>
                      </a:r>
                      <a:br>
                        <a:rPr lang="ru-RU" sz="1400" dirty="0">
                          <a:solidFill>
                            <a:schemeClr val="tx1"/>
                          </a:solidFill>
                          <a:effectLst/>
                        </a:rPr>
                      </a:b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</a:rPr>
                        <a:t>п/п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1875" marR="3187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</a:rPr>
                        <a:t>Наименование раздела дисциплины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1875" marR="3187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tx1"/>
                          </a:solidFill>
                          <a:effectLst/>
                        </a:rPr>
                        <a:t>Содержание раздела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1875" marR="3187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tx1"/>
                          </a:solidFill>
                          <a:effectLst/>
                        </a:rPr>
                        <a:t>Индикаторы достижения компетенций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1875" marR="3187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45418">
                <a:tc rowSpan="7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1875" marR="3187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7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</a:rPr>
                        <a:t>Мероприятия по охране окружающей среды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1875" marR="3187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</a:rPr>
                        <a:t>Лекция 1. Виды негативного воздействия на окружающую среду при проведении различных видов строительных работ и методы их минимизации и предотвращения. 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1875" marR="3187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tx1"/>
                          </a:solidFill>
                          <a:effectLst/>
                        </a:rPr>
                        <a:t>ПК-5.1.4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1875" marR="3187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2333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</a:rPr>
                        <a:t>Лекция 2.  Мероприятия по охране окружающей среды в проектах строительства объектов транспортной инфраструктуры при проведении различных видов строительных работ.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1875" marR="3187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tx1"/>
                          </a:solidFill>
                          <a:effectLst/>
                        </a:rPr>
                        <a:t>ПК-5.1.4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1875" marR="3187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131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</a:rPr>
                        <a:t>…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1875" marR="3187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1875" marR="3187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1166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</a:rPr>
                        <a:t>Практическое занятие 1. Оценка шумового режима на примагистральной территории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1875" marR="3187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</a:rPr>
                        <a:t>ПК-5.3.5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1875" marR="3187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1166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</a:rPr>
                        <a:t>Практическое занятие 2. Проектирование </a:t>
                      </a:r>
                      <a:r>
                        <a:rPr lang="ru-RU" sz="1400" dirty="0" err="1">
                          <a:solidFill>
                            <a:schemeClr val="tx1"/>
                          </a:solidFill>
                          <a:effectLst/>
                        </a:rPr>
                        <a:t>шумозащитных</a:t>
                      </a: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</a:rPr>
                        <a:t> мероприятий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1875" marR="3187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</a:rPr>
                        <a:t>ПК-5.2.7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1875" marR="3187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1463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</a:rPr>
                        <a:t>…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1875" marR="3187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1875" marR="3187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10375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</a:rPr>
                        <a:t>Самостоятельная работа.  Изучить следующие нормативные документы;</a:t>
                      </a:r>
                    </a:p>
                    <a:p>
                      <a:pPr marL="342900" lvl="0" indent="-342900" algn="l">
                        <a:spcAft>
                          <a:spcPts val="0"/>
                        </a:spcAft>
                        <a:buFont typeface="+mj-lt"/>
                        <a:buAutoNum type="arabicPeriod"/>
                        <a:tabLst>
                          <a:tab pos="900430" algn="l"/>
                        </a:tabLs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</a:rPr>
                        <a:t>Российская Федерация. Постановление правительства. О составе разделов проектной документации и требования к их содержанию [Текст]: постановление правительства: [принят 16.02.2008 № 87];</a:t>
                      </a:r>
                    </a:p>
                    <a:p>
                      <a:pPr marL="342900" lvl="0" indent="-342900" algn="l">
                        <a:spcAft>
                          <a:spcPts val="0"/>
                        </a:spcAft>
                        <a:buFont typeface="+mj-lt"/>
                        <a:buAutoNum type="arabicPeriod"/>
                        <a:tabLst>
                          <a:tab pos="900430" algn="l"/>
                        </a:tabLs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</a:rPr>
                        <a:t>Об охране окружающей среды. [Текст]: Федеральный закон: [принят 10.01.2002 № 7−ФЗ с изменениями, внесенными Федеральным законом от 03.07.2016 № 358−ФЗ]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875" marR="3187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</a:rPr>
                        <a:t>ПК-5.1.4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</a:rPr>
                        <a:t>ПК-5.2.7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1875" marR="3187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1547664" y="116632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90011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90011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90011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90011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90011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90011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90011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90011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90011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5397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900113" algn="l"/>
              </a:tabLst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5.1. Разделы дисциплины и содержание рассматриваемых вопросов</a:t>
            </a:r>
            <a:endParaRPr kumimoji="0" lang="ru-RU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900113" algn="l"/>
              </a:tabLst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Для очной формы обучения 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27501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39552" y="332656"/>
            <a:ext cx="3816424" cy="626469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683568" y="380265"/>
            <a:ext cx="3222104" cy="56630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ru-RU" sz="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ФЕДЕРАЛЬНОЕ АГЕНТСТВО ЖЕЛЕЗНОДОРОЖНОГО ТРАНСПОРТА</a:t>
            </a:r>
          </a:p>
          <a:p>
            <a:pPr algn="ctr">
              <a:spcAft>
                <a:spcPts val="0"/>
              </a:spcAft>
            </a:pPr>
            <a:r>
              <a:rPr lang="ru-RU" sz="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Федеральное государственное бюджетное образовательное учреждение </a:t>
            </a:r>
          </a:p>
          <a:p>
            <a:pPr algn="ctr">
              <a:spcAft>
                <a:spcPts val="0"/>
              </a:spcAft>
            </a:pPr>
            <a:r>
              <a:rPr lang="ru-RU" sz="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высшего образования «Петербургский государственный университет путей сообщения Императора  Александра </a:t>
            </a:r>
            <a:r>
              <a:rPr lang="en-US" sz="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I</a:t>
            </a:r>
            <a:r>
              <a:rPr lang="ru-RU" sz="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»</a:t>
            </a:r>
          </a:p>
          <a:p>
            <a:pPr algn="ctr">
              <a:spcAft>
                <a:spcPts val="0"/>
              </a:spcAft>
            </a:pPr>
            <a:r>
              <a:rPr lang="ru-RU" sz="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(ФГБОУ ВО ПГУПС)</a:t>
            </a:r>
          </a:p>
          <a:p>
            <a:pPr algn="ctr">
              <a:spcAft>
                <a:spcPts val="0"/>
              </a:spcAft>
            </a:pPr>
            <a:r>
              <a:rPr lang="ru-RU" sz="9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 algn="ctr">
              <a:spcAft>
                <a:spcPts val="0"/>
              </a:spcAft>
            </a:pPr>
            <a:r>
              <a:rPr lang="ru-RU" sz="9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Кафедра «</a:t>
            </a:r>
            <a:r>
              <a:rPr lang="ru-RU" sz="9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Наименование кафедры</a:t>
            </a:r>
            <a:r>
              <a:rPr lang="ru-RU" sz="9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»</a:t>
            </a:r>
          </a:p>
          <a:p>
            <a:pPr algn="ctr">
              <a:spcAft>
                <a:spcPts val="0"/>
              </a:spcAft>
            </a:pPr>
            <a:r>
              <a:rPr lang="ru-RU" sz="9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 algn="ctr">
              <a:spcAft>
                <a:spcPts val="0"/>
              </a:spcAft>
            </a:pPr>
            <a:r>
              <a:rPr lang="ru-RU" sz="9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 marL="3330575">
              <a:spcAft>
                <a:spcPts val="0"/>
              </a:spcAft>
            </a:pPr>
            <a:r>
              <a:rPr lang="ru-RU" sz="9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 marL="3330575">
              <a:spcAft>
                <a:spcPts val="0"/>
              </a:spcAft>
            </a:pPr>
            <a:endParaRPr lang="ru-RU" sz="900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330575">
              <a:spcAft>
                <a:spcPts val="0"/>
              </a:spcAft>
            </a:pPr>
            <a:r>
              <a:rPr lang="ru-RU" sz="9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 marL="3330575">
              <a:spcAft>
                <a:spcPts val="0"/>
              </a:spcAft>
            </a:pPr>
            <a:r>
              <a:rPr lang="ru-RU" sz="900" dirty="0"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ru-RU" sz="9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/>
            <a:r>
              <a:rPr lang="ru-RU" sz="900" b="1" dirty="0">
                <a:latin typeface="Times New Roman" pitchFamily="18" charset="0"/>
                <a:cs typeface="Times New Roman" pitchFamily="18" charset="0"/>
              </a:rPr>
              <a:t>ОЦЕНОЧНЫЕ МАТЕРИАЛЫ</a:t>
            </a:r>
            <a:endParaRPr lang="ru-RU" sz="900" dirty="0">
              <a:latin typeface="Times New Roman" pitchFamily="18" charset="0"/>
              <a:cs typeface="Times New Roman" pitchFamily="18" charset="0"/>
            </a:endParaRPr>
          </a:p>
          <a:p>
            <a:pPr algn="ctr">
              <a:spcAft>
                <a:spcPts val="0"/>
              </a:spcAft>
            </a:pPr>
            <a:r>
              <a:rPr lang="ru-RU" sz="9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дисциплины</a:t>
            </a:r>
            <a:endParaRPr lang="ru-RU" sz="9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ru-RU" sz="9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ИНДЕКС</a:t>
            </a:r>
            <a:r>
              <a:rPr lang="ru-RU" sz="9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«</a:t>
            </a:r>
            <a:r>
              <a:rPr lang="ru-RU" sz="9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НАИМЕНОВАНИЕ ДИСЦИПЛИНЫ» </a:t>
            </a:r>
            <a:endParaRPr lang="ru-RU" sz="9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ru-RU" sz="9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для направления подготовки /специальности</a:t>
            </a:r>
          </a:p>
          <a:p>
            <a:pPr algn="ctr">
              <a:spcAft>
                <a:spcPts val="0"/>
              </a:spcAft>
            </a:pPr>
            <a:r>
              <a:rPr lang="ru-RU" sz="9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00.00.00</a:t>
            </a:r>
            <a:r>
              <a:rPr lang="ru-RU" sz="9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(</a:t>
            </a:r>
            <a:r>
              <a:rPr lang="ru-RU" sz="9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шифр направления/специальности)</a:t>
            </a:r>
            <a:r>
              <a:rPr lang="ru-RU" sz="9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«</a:t>
            </a:r>
            <a:r>
              <a:rPr lang="ru-RU" sz="9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Наименование направления/специальности</a:t>
            </a:r>
            <a:r>
              <a:rPr lang="ru-RU" sz="9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» </a:t>
            </a:r>
          </a:p>
          <a:p>
            <a:pPr algn="ctr">
              <a:spcAft>
                <a:spcPts val="0"/>
              </a:spcAft>
            </a:pPr>
            <a:r>
              <a:rPr lang="ru-RU" sz="9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 algn="ctr">
              <a:spcAft>
                <a:spcPts val="0"/>
              </a:spcAft>
            </a:pPr>
            <a:r>
              <a:rPr lang="ru-RU" sz="9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по профилю/специализации/магистерской программе </a:t>
            </a:r>
          </a:p>
          <a:p>
            <a:pPr algn="ctr">
              <a:spcAft>
                <a:spcPts val="0"/>
              </a:spcAft>
            </a:pPr>
            <a:r>
              <a:rPr lang="ru-RU" sz="9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«</a:t>
            </a:r>
            <a:r>
              <a:rPr lang="ru-RU" sz="9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Наименование профиля/специализации/магистерской программы</a:t>
            </a:r>
            <a:r>
              <a:rPr lang="ru-RU" sz="9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» </a:t>
            </a:r>
          </a:p>
          <a:p>
            <a:pPr algn="ctr">
              <a:spcAft>
                <a:spcPts val="0"/>
              </a:spcAft>
            </a:pPr>
            <a:r>
              <a:rPr lang="ru-RU" sz="9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ru-RU" sz="9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ru-RU" sz="9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ru-RU" sz="9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ru-RU" sz="9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 algn="ctr">
              <a:spcAft>
                <a:spcPts val="0"/>
              </a:spcAft>
            </a:pPr>
            <a:r>
              <a:rPr lang="ru-RU" sz="9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ru-RU" sz="9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ru-RU" sz="9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 algn="ctr">
              <a:spcAft>
                <a:spcPts val="0"/>
              </a:spcAft>
            </a:pPr>
            <a:r>
              <a:rPr lang="ru-RU" sz="9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 algn="ctr">
              <a:spcAft>
                <a:spcPts val="0"/>
              </a:spcAft>
            </a:pPr>
            <a:r>
              <a:rPr lang="ru-RU" sz="9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 algn="ctr">
              <a:spcAft>
                <a:spcPts val="0"/>
              </a:spcAft>
            </a:pPr>
            <a:r>
              <a:rPr lang="ru-RU" sz="9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 algn="ctr">
              <a:spcAft>
                <a:spcPts val="0"/>
              </a:spcAft>
            </a:pPr>
            <a:r>
              <a:rPr lang="ru-RU" sz="9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 algn="ctr">
              <a:spcAft>
                <a:spcPts val="0"/>
              </a:spcAft>
            </a:pPr>
            <a:r>
              <a:rPr lang="ru-RU" sz="9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 algn="ctr">
              <a:spcAft>
                <a:spcPts val="0"/>
              </a:spcAft>
            </a:pPr>
            <a:r>
              <a:rPr lang="ru-RU" sz="9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 algn="ctr">
              <a:spcAft>
                <a:spcPts val="0"/>
              </a:spcAft>
            </a:pPr>
            <a:r>
              <a:rPr lang="ru-RU" sz="9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 algn="ctr">
              <a:spcAft>
                <a:spcPts val="0"/>
              </a:spcAft>
            </a:pPr>
            <a:r>
              <a:rPr lang="ru-RU" sz="9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 algn="ctr">
              <a:spcAft>
                <a:spcPts val="0"/>
              </a:spcAft>
            </a:pPr>
            <a:r>
              <a:rPr lang="ru-RU" sz="9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 algn="ctr">
              <a:spcAft>
                <a:spcPts val="0"/>
              </a:spcAft>
            </a:pPr>
            <a:r>
              <a:rPr lang="ru-RU" sz="9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Санкт-Петербург</a:t>
            </a:r>
          </a:p>
          <a:p>
            <a:pPr algn="ctr"/>
            <a:r>
              <a:rPr lang="ru-RU" sz="9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20 __</a:t>
            </a:r>
            <a:endParaRPr lang="ru-RU" sz="9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4788024" y="344217"/>
            <a:ext cx="3744416" cy="626469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5705916" y="548680"/>
            <a:ext cx="1814919" cy="28700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ru-RU" sz="11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ЛИСТ СОГЛАСОВАНИЙ </a:t>
            </a:r>
            <a:endParaRPr lang="ru-RU" sz="11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5072608" y="835682"/>
            <a:ext cx="3312368" cy="12926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  <a:tabLst>
                <a:tab pos="540385" algn="l"/>
              </a:tabLst>
            </a:pPr>
            <a:r>
              <a:rPr lang="ru-RU" sz="12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Оценочные материалы рассмотрены и утверждены </a:t>
            </a:r>
            <a:r>
              <a:rPr lang="ru-RU" sz="1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на заседании кафедры «</a:t>
            </a:r>
            <a:r>
              <a:rPr lang="ru-RU" sz="12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Наименование кафедры, обеспечивающей дисциплину»</a:t>
            </a:r>
            <a:endParaRPr lang="ru-RU" sz="1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  <a:tabLst>
                <a:tab pos="540385" algn="l"/>
              </a:tabLst>
            </a:pPr>
            <a:r>
              <a:rPr lang="ru-RU" sz="1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Протокол № __ от ___ _________ 20 __ г. </a:t>
            </a:r>
          </a:p>
          <a:p>
            <a:pPr>
              <a:spcAft>
                <a:spcPts val="0"/>
              </a:spcAft>
              <a:tabLst>
                <a:tab pos="540385" algn="l"/>
              </a:tabLs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ru-RU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graphicFrame>
        <p:nvGraphicFramePr>
          <p:cNvPr id="13" name="Таблица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3537381"/>
              </p:ext>
            </p:extLst>
          </p:nvPr>
        </p:nvGraphicFramePr>
        <p:xfrm>
          <a:off x="4886906" y="1916833"/>
          <a:ext cx="3501518" cy="1616554"/>
        </p:xfrm>
        <a:graphic>
          <a:graphicData uri="http://schemas.openxmlformats.org/drawingml/2006/table">
            <a:tbl>
              <a:tblPr firstRow="1" firstCol="1" bandRow="1" bandCol="1">
                <a:tableStyleId>{5C22544A-7EE6-4342-B048-85BDC9FD1C3A}</a:tableStyleId>
              </a:tblPr>
              <a:tblGrid>
                <a:gridCol w="177897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4447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7806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98306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Заведующий кафедрой</a:t>
                      </a:r>
                    </a:p>
                    <a:p>
                      <a:pPr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</a:t>
                      </a:r>
                      <a:r>
                        <a:rPr lang="ru-RU" sz="1200" b="0" i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Наименование кафедры, обеспечивающей дисциплину</a:t>
                      </a:r>
                      <a:r>
                        <a:rPr lang="ru-RU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»</a:t>
                      </a:r>
                      <a:endParaRPr lang="ru-RU" sz="12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l"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endParaRPr lang="ru-RU" sz="1200" b="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endParaRPr lang="ru-RU" sz="1200" b="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200" b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_____</a:t>
                      </a:r>
                      <a:endParaRPr lang="ru-RU" sz="12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200" b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endParaRPr lang="ru-RU" sz="1200" b="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200" b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И.О</a:t>
                      </a:r>
                      <a:r>
                        <a:rPr lang="ru-RU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Фамилия</a:t>
                      </a:r>
                      <a:endParaRPr lang="ru-RU" sz="12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3348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___ _________ 20 __ г.</a:t>
                      </a:r>
                      <a:endParaRPr lang="ru-RU" sz="12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T w="38100" cmpd="sng">
                      <a:noFill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T w="38100" cmpd="sng">
                      <a:noFill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14" name="Таблица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47493275"/>
              </p:ext>
            </p:extLst>
          </p:nvPr>
        </p:nvGraphicFramePr>
        <p:xfrm>
          <a:off x="4886906" y="3361895"/>
          <a:ext cx="3645533" cy="914400"/>
        </p:xfrm>
        <a:graphic>
          <a:graphicData uri="http://schemas.openxmlformats.org/drawingml/2006/table">
            <a:tbl>
              <a:tblPr firstRow="1" firstCol="1" bandRow="1" bandCol="1">
                <a:tableStyleId>{5C22544A-7EE6-4342-B048-85BDC9FD1C3A}</a:tableStyleId>
              </a:tblPr>
              <a:tblGrid>
                <a:gridCol w="191095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5624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7833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СОГЛАСОВАНО</a:t>
                      </a:r>
                    </a:p>
                    <a:p>
                      <a:pPr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Руководитель ОПОП</a:t>
                      </a:r>
                      <a:endParaRPr lang="ru-RU" sz="12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200" b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______</a:t>
                      </a:r>
                      <a:endParaRPr lang="ru-RU" sz="12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И.О. Фамилия</a:t>
                      </a:r>
                      <a:endParaRPr lang="ru-RU" sz="12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___ _________ 20 __ г.</a:t>
                      </a:r>
                      <a:endParaRPr lang="ru-RU" sz="12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472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420715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319</TotalTime>
  <Words>2473</Words>
  <Application>Microsoft Office PowerPoint</Application>
  <PresentationFormat>Экран (4:3)</PresentationFormat>
  <Paragraphs>763</Paragraphs>
  <Slides>21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6" baseType="lpstr">
      <vt:lpstr>Arial</vt:lpstr>
      <vt:lpstr>Calibri</vt:lpstr>
      <vt:lpstr>Symbol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Матрица компетенций</vt:lpstr>
      <vt:lpstr>Презентация PowerPoint</vt:lpstr>
      <vt:lpstr>Презентация PowerPoint</vt:lpstr>
      <vt:lpstr>2.  Задания, необходимые для оценки знаний, умений, навыков и (или) опыта деятельности, характеризующих индикаторы достижения компетенций в процессе освоения основной профессиональной образовательной программы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2. Задания или иные материалы, необходимые для оценки умений, навыков и (или) опыта деятельности, характеризующих индикаторы достижения компетенций в процессе освоения основной профессиональной образовательной программы </vt:lpstr>
      <vt:lpstr>Презентация PowerPoint</vt:lpstr>
      <vt:lpstr>Презентация PowerPoint</vt:lpstr>
      <vt:lpstr>Оценочные материалы по ГИА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Суровцева ОБ</dc:creator>
  <cp:lastModifiedBy>Начальник УУ</cp:lastModifiedBy>
  <cp:revision>31</cp:revision>
  <dcterms:created xsi:type="dcterms:W3CDTF">2021-03-01T07:29:43Z</dcterms:created>
  <dcterms:modified xsi:type="dcterms:W3CDTF">2021-03-02T09:43:47Z</dcterms:modified>
</cp:coreProperties>
</file>