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56" r:id="rId2"/>
    <p:sldId id="344" r:id="rId3"/>
    <p:sldId id="345" r:id="rId4"/>
    <p:sldId id="372" r:id="rId5"/>
    <p:sldId id="346" r:id="rId6"/>
    <p:sldId id="406" r:id="rId7"/>
    <p:sldId id="407" r:id="rId8"/>
    <p:sldId id="408" r:id="rId9"/>
    <p:sldId id="347" r:id="rId10"/>
    <p:sldId id="312" r:id="rId11"/>
    <p:sldId id="348" r:id="rId12"/>
    <p:sldId id="409" r:id="rId13"/>
    <p:sldId id="313" r:id="rId14"/>
    <p:sldId id="297" r:id="rId15"/>
    <p:sldId id="296" r:id="rId16"/>
    <p:sldId id="349" r:id="rId17"/>
    <p:sldId id="350" r:id="rId18"/>
    <p:sldId id="299" r:id="rId19"/>
    <p:sldId id="300" r:id="rId20"/>
    <p:sldId id="301" r:id="rId21"/>
    <p:sldId id="302" r:id="rId22"/>
    <p:sldId id="303" r:id="rId23"/>
    <p:sldId id="304" r:id="rId24"/>
    <p:sldId id="298" r:id="rId25"/>
    <p:sldId id="305" r:id="rId26"/>
    <p:sldId id="306" r:id="rId27"/>
    <p:sldId id="307" r:id="rId28"/>
    <p:sldId id="308" r:id="rId29"/>
    <p:sldId id="309" r:id="rId30"/>
    <p:sldId id="311" r:id="rId31"/>
    <p:sldId id="310" r:id="rId32"/>
    <p:sldId id="351" r:id="rId33"/>
    <p:sldId id="354" r:id="rId34"/>
    <p:sldId id="369" r:id="rId35"/>
    <p:sldId id="370" r:id="rId36"/>
    <p:sldId id="371" r:id="rId37"/>
    <p:sldId id="373" r:id="rId38"/>
    <p:sldId id="376" r:id="rId39"/>
    <p:sldId id="375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74" r:id="rId52"/>
    <p:sldId id="388" r:id="rId53"/>
    <p:sldId id="389" r:id="rId54"/>
    <p:sldId id="390" r:id="rId55"/>
    <p:sldId id="391" r:id="rId56"/>
    <p:sldId id="392" r:id="rId57"/>
    <p:sldId id="393" r:id="rId58"/>
    <p:sldId id="395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410" r:id="rId67"/>
    <p:sldId id="403" r:id="rId68"/>
    <p:sldId id="404" r:id="rId69"/>
    <p:sldId id="405" r:id="rId70"/>
    <p:sldId id="394" r:id="rId71"/>
    <p:sldId id="355" r:id="rId72"/>
    <p:sldId id="357" r:id="rId73"/>
    <p:sldId id="327" r:id="rId74"/>
    <p:sldId id="328" r:id="rId75"/>
    <p:sldId id="329" r:id="rId76"/>
    <p:sldId id="358" r:id="rId77"/>
    <p:sldId id="359" r:id="rId78"/>
    <p:sldId id="360" r:id="rId79"/>
    <p:sldId id="361" r:id="rId80"/>
    <p:sldId id="362" r:id="rId81"/>
    <p:sldId id="363" r:id="rId82"/>
    <p:sldId id="331" r:id="rId83"/>
    <p:sldId id="334" r:id="rId84"/>
    <p:sldId id="365" r:id="rId85"/>
    <p:sldId id="333" r:id="rId86"/>
    <p:sldId id="289" r:id="rId87"/>
    <p:sldId id="256" r:id="rId88"/>
    <p:sldId id="258" r:id="rId89"/>
    <p:sldId id="290" r:id="rId90"/>
    <p:sldId id="260" r:id="rId91"/>
    <p:sldId id="261" r:id="rId92"/>
    <p:sldId id="262" r:id="rId93"/>
    <p:sldId id="292" r:id="rId94"/>
    <p:sldId id="293" r:id="rId95"/>
    <p:sldId id="294" r:id="rId96"/>
    <p:sldId id="295" r:id="rId97"/>
    <p:sldId id="270" r:id="rId98"/>
    <p:sldId id="271" r:id="rId99"/>
    <p:sldId id="272" r:id="rId100"/>
    <p:sldId id="263" r:id="rId101"/>
    <p:sldId id="273" r:id="rId102"/>
    <p:sldId id="259" r:id="rId103"/>
    <p:sldId id="274" r:id="rId104"/>
    <p:sldId id="275" r:id="rId105"/>
    <p:sldId id="288" r:id="rId106"/>
    <p:sldId id="276" r:id="rId107"/>
    <p:sldId id="291" r:id="rId108"/>
    <p:sldId id="277" r:id="rId109"/>
    <p:sldId id="278" r:id="rId110"/>
    <p:sldId id="279" r:id="rId111"/>
    <p:sldId id="280" r:id="rId112"/>
    <p:sldId id="281" r:id="rId113"/>
    <p:sldId id="282" r:id="rId114"/>
    <p:sldId id="283" r:id="rId115"/>
    <p:sldId id="284" r:id="rId116"/>
    <p:sldId id="285" r:id="rId117"/>
    <p:sldId id="286" r:id="rId118"/>
    <p:sldId id="287" r:id="rId119"/>
    <p:sldId id="366" r:id="rId120"/>
  </p:sldIdLst>
  <p:sldSz cx="9144000" cy="6858000" type="screen4x3"/>
  <p:notesSz cx="6858000" cy="9144000"/>
  <p:custDataLst>
    <p:tags r:id="rId1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52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gs" Target="tags/tag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670D23-0088-4997-BA99-74030A59E479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DB5F4A-DDCB-4C1F-8297-433A4FBCD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0BA3-714B-495F-A745-963E004C9B39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18745-99CE-434F-9860-61EBDCD14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75D2-D234-4EC9-B42B-35FA6557884A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CC3A-D3D7-4EFA-A336-0CDB10088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64F7C-0EA3-4030-86C3-528F94101B79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0863-8B14-4F75-9062-8C9BE0E98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3EEA54-ECB3-4E0B-919C-B8DA52B8A7C6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FC3B96-E346-4592-95C8-6E645C51C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FEEC-67AC-4449-9607-B31D6DE037D9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6F3D8-1A93-490C-A40F-8C894F5B9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910570-EDBC-45D3-92D3-5DE9F1A9EBB0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731C45-D63F-4D20-BC0D-213127EB7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7CB47-0D08-416E-85C0-AAE853D098FA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7B55-25F3-4D3C-B3A1-AF76A4488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46CFAB-B5B1-4D27-843F-DD5923285150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83324C-9526-4342-A28C-8B45404F9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2A8FCD-244B-4155-89A6-BFF6A45BF998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C24BB3-C389-487A-A3BD-17650BFF9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051CE7-51AA-4386-B80A-1E03453B38BF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F9BEB7-49B6-4ECC-9B0E-96CB1A085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FC41807-83F7-4F81-B3F0-5FEC949D9C99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676DF33-3689-4ABD-8DC3-A311AE930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12177579/2/" TargetMode="External"/><Relationship Id="rId2" Type="http://schemas.openxmlformats.org/officeDocument/2006/relationships/hyperlink" Target="http://base.garant.ru/12177579/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se.garant.ru/12177579/5/" TargetMode="External"/><Relationship Id="rId5" Type="http://schemas.openxmlformats.org/officeDocument/2006/relationships/hyperlink" Target="http://base.garant.ru/12177579/4/" TargetMode="External"/><Relationship Id="rId4" Type="http://schemas.openxmlformats.org/officeDocument/2006/relationships/hyperlink" Target="http://base.garant.ru/12177579/3/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Экологическая безопасность: реальность и перспективы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2571744"/>
            <a:ext cx="7406640" cy="1030920"/>
          </a:xfrm>
        </p:spPr>
        <p:txBody>
          <a:bodyPr/>
          <a:lstStyle/>
          <a:p>
            <a:pPr algn="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концепции, подходы, решения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>
                <a:solidFill>
                  <a:schemeClr val="tx2">
                    <a:satMod val="130000"/>
                  </a:schemeClr>
                </a:solidFill>
              </a:rPr>
              <a:t>Экологические кризисы и революции (масштаб условный), по Н. Ф. Реймерсу, 1990</a:t>
            </a:r>
          </a:p>
        </p:txBody>
      </p:sp>
      <p:pic>
        <p:nvPicPr>
          <p:cNvPr id="8195" name="Содержимое 5" descr="image31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500188"/>
            <a:ext cx="8643937" cy="4929187"/>
          </a:xfr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chemeClr val="tx2">
                    <a:satMod val="130000"/>
                  </a:schemeClr>
                </a:solidFill>
              </a:rPr>
              <a:t>Проблемы экострахования в РФ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Преимущественное направление: аварии, ЧС, аварийные загрязнения;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Высокий общий уровень загрязнения ОС (сложно определить долю отдельного ХС)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Неэффективное функционирование </a:t>
            </a:r>
            <a:r>
              <a:rPr lang="ru-RU" dirty="0" err="1"/>
              <a:t>эколого-экономико-правовых</a:t>
            </a:r>
            <a:r>
              <a:rPr lang="ru-RU" dirty="0"/>
              <a:t> механизмов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Отсутствие единой и универсальной методологической системы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целом, институт экологического страхования  пока не получил должного развития в РФ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satMod val="130000"/>
                  </a:schemeClr>
                </a:solidFill>
              </a:rPr>
              <a:t>Направления организационного решения проблемы экологического страхования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Экологическое страхование целесообразно проводить специализированной либо многофункциональной страховой компанией с государственной или смешанной формой собственности, действующей как самостоятельный хозяйствующий субъект;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Экологическое страхование организации, входящей в состав одной или нескольких структур, сформировавшихся в условиях рыночных отношений России;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Экологическое страхование специально создаваемой региональной системой страхования. По мнению ряда специалистов, данное направление наиболее эффективно.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269875" y="914400"/>
            <a:ext cx="8874125" cy="5754688"/>
            <a:chOff x="1572" y="919"/>
            <a:chExt cx="13880" cy="9056"/>
          </a:xfrm>
        </p:grpSpPr>
        <p:grpSp>
          <p:nvGrpSpPr>
            <p:cNvPr id="69635" name="Group 3"/>
            <p:cNvGrpSpPr>
              <a:grpSpLocks/>
            </p:cNvGrpSpPr>
            <p:nvPr/>
          </p:nvGrpSpPr>
          <p:grpSpPr bwMode="auto">
            <a:xfrm>
              <a:off x="6183" y="919"/>
              <a:ext cx="3485" cy="1785"/>
              <a:chOff x="4353" y="1202"/>
              <a:chExt cx="3485" cy="1785"/>
            </a:xfrm>
          </p:grpSpPr>
          <p:sp>
            <p:nvSpPr>
              <p:cNvPr id="69711" name="Text Box 4"/>
              <p:cNvSpPr txBox="1">
                <a:spLocks noChangeArrowheads="1"/>
              </p:cNvSpPr>
              <p:nvPr/>
            </p:nvSpPr>
            <p:spPr bwMode="auto">
              <a:xfrm>
                <a:off x="4353" y="1202"/>
                <a:ext cx="3485" cy="408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ru-RU" sz="1100"/>
                  <a:t>АККУМУЛИРОВАНИЕ СРЕДСТВ</a:t>
                </a:r>
                <a:endParaRPr lang="ru-RU">
                  <a:latin typeface="Arial" charset="0"/>
                </a:endParaRPr>
              </a:p>
            </p:txBody>
          </p:sp>
          <p:sp>
            <p:nvSpPr>
              <p:cNvPr id="69712" name="Text Box 5"/>
              <p:cNvSpPr txBox="1">
                <a:spLocks noChangeArrowheads="1"/>
              </p:cNvSpPr>
              <p:nvPr/>
            </p:nvSpPr>
            <p:spPr bwMode="auto">
              <a:xfrm>
                <a:off x="4353" y="1814"/>
                <a:ext cx="3485" cy="408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100"/>
                  <a:t>СТРАХОВАЯ КОМПАНИЯ</a:t>
                </a:r>
                <a:endParaRPr lang="ru-RU">
                  <a:latin typeface="Arial" charset="0"/>
                </a:endParaRPr>
              </a:p>
            </p:txBody>
          </p:sp>
          <p:sp>
            <p:nvSpPr>
              <p:cNvPr id="69713" name="Text Box 6"/>
              <p:cNvSpPr txBox="1">
                <a:spLocks noChangeArrowheads="1"/>
              </p:cNvSpPr>
              <p:nvPr/>
            </p:nvSpPr>
            <p:spPr bwMode="auto">
              <a:xfrm>
                <a:off x="4353" y="2222"/>
                <a:ext cx="3485" cy="765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69714" name="Text Box 7"/>
              <p:cNvSpPr txBox="1">
                <a:spLocks noChangeArrowheads="1"/>
              </p:cNvSpPr>
              <p:nvPr/>
            </p:nvSpPr>
            <p:spPr bwMode="auto">
              <a:xfrm>
                <a:off x="4387" y="2358"/>
                <a:ext cx="1071" cy="5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800"/>
                  <a:t>Страховые резервы</a:t>
                </a:r>
                <a:endParaRPr lang="ru-RU">
                  <a:latin typeface="Arial" charset="0"/>
                </a:endParaRPr>
              </a:p>
            </p:txBody>
          </p:sp>
          <p:sp>
            <p:nvSpPr>
              <p:cNvPr id="69715" name="Text Box 8"/>
              <p:cNvSpPr txBox="1">
                <a:spLocks noChangeArrowheads="1"/>
              </p:cNvSpPr>
              <p:nvPr/>
            </p:nvSpPr>
            <p:spPr bwMode="auto">
              <a:xfrm>
                <a:off x="5492" y="2358"/>
                <a:ext cx="1071" cy="5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800"/>
                  <a:t>Страховые платежи</a:t>
                </a:r>
                <a:endParaRPr lang="ru-RU">
                  <a:latin typeface="Arial" charset="0"/>
                </a:endParaRPr>
              </a:p>
            </p:txBody>
          </p:sp>
          <p:sp>
            <p:nvSpPr>
              <p:cNvPr id="69716" name="Text Box 9"/>
              <p:cNvSpPr txBox="1">
                <a:spLocks noChangeArrowheads="1"/>
              </p:cNvSpPr>
              <p:nvPr/>
            </p:nvSpPr>
            <p:spPr bwMode="auto">
              <a:xfrm>
                <a:off x="6614" y="2358"/>
                <a:ext cx="1156" cy="5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800"/>
                  <a:t>Прибыль от страхования</a:t>
                </a: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69636" name="Text Box 10"/>
            <p:cNvSpPr txBox="1">
              <a:spLocks noChangeArrowheads="1"/>
            </p:cNvSpPr>
            <p:nvPr/>
          </p:nvSpPr>
          <p:spPr bwMode="auto">
            <a:xfrm>
              <a:off x="2823" y="1871"/>
              <a:ext cx="2839" cy="86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ХОЗЯЙСТВЕННЫЙ СУБЪЕКТ (предприятие, объект, страхователь)</a:t>
              </a:r>
              <a:endParaRPr lang="ru-RU">
                <a:latin typeface="Arial" charset="0"/>
              </a:endParaRPr>
            </a:p>
          </p:txBody>
        </p:sp>
        <p:grpSp>
          <p:nvGrpSpPr>
            <p:cNvPr id="69637" name="Group 11"/>
            <p:cNvGrpSpPr>
              <a:grpSpLocks/>
            </p:cNvGrpSpPr>
            <p:nvPr/>
          </p:nvGrpSpPr>
          <p:grpSpPr bwMode="auto">
            <a:xfrm>
              <a:off x="11646" y="1106"/>
              <a:ext cx="2499" cy="1632"/>
              <a:chOff x="8603" y="1389"/>
              <a:chExt cx="2499" cy="1632"/>
            </a:xfrm>
          </p:grpSpPr>
          <p:sp>
            <p:nvSpPr>
              <p:cNvPr id="69707" name="Text Box 12"/>
              <p:cNvSpPr txBox="1">
                <a:spLocks noChangeArrowheads="1"/>
              </p:cNvSpPr>
              <p:nvPr/>
            </p:nvSpPr>
            <p:spPr bwMode="auto">
              <a:xfrm>
                <a:off x="8603" y="1389"/>
                <a:ext cx="2499" cy="1632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100"/>
                  <a:t>КОММЕРЧЕСКИЕ СТРУКТУРЫ</a:t>
                </a:r>
                <a:endParaRPr lang="ru-RU">
                  <a:latin typeface="Arial" charset="0"/>
                </a:endParaRPr>
              </a:p>
            </p:txBody>
          </p:sp>
          <p:sp>
            <p:nvSpPr>
              <p:cNvPr id="69708" name="Text Box 13"/>
              <p:cNvSpPr txBox="1">
                <a:spLocks noChangeArrowheads="1"/>
              </p:cNvSpPr>
              <p:nvPr/>
            </p:nvSpPr>
            <p:spPr bwMode="auto">
              <a:xfrm>
                <a:off x="8688" y="2035"/>
                <a:ext cx="901" cy="3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ru-RU" sz="800"/>
                  <a:t>Банки</a:t>
                </a:r>
                <a:endParaRPr lang="ru-RU">
                  <a:latin typeface="Arial" charset="0"/>
                </a:endParaRPr>
              </a:p>
            </p:txBody>
          </p:sp>
          <p:sp>
            <p:nvSpPr>
              <p:cNvPr id="69709" name="Text Box 14"/>
              <p:cNvSpPr txBox="1">
                <a:spLocks noChangeArrowheads="1"/>
              </p:cNvSpPr>
              <p:nvPr/>
            </p:nvSpPr>
            <p:spPr bwMode="auto">
              <a:xfrm>
                <a:off x="9334" y="2324"/>
                <a:ext cx="901" cy="3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ru-RU" sz="800"/>
                  <a:t>Биржи</a:t>
                </a:r>
                <a:endParaRPr lang="ru-RU">
                  <a:latin typeface="Arial" charset="0"/>
                </a:endParaRPr>
              </a:p>
            </p:txBody>
          </p:sp>
          <p:sp>
            <p:nvSpPr>
              <p:cNvPr id="69710" name="Text Box 15"/>
              <p:cNvSpPr txBox="1">
                <a:spLocks noChangeArrowheads="1"/>
              </p:cNvSpPr>
              <p:nvPr/>
            </p:nvSpPr>
            <p:spPr bwMode="auto">
              <a:xfrm>
                <a:off x="10082" y="2613"/>
                <a:ext cx="901" cy="3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ru-RU" sz="800"/>
                  <a:t>Фонды</a:t>
                </a: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9638" name="Group 16"/>
            <p:cNvGrpSpPr>
              <a:grpSpLocks/>
            </p:cNvGrpSpPr>
            <p:nvPr/>
          </p:nvGrpSpPr>
          <p:grpSpPr bwMode="auto">
            <a:xfrm>
              <a:off x="2823" y="2959"/>
              <a:ext cx="2822" cy="867"/>
              <a:chOff x="2823" y="2959"/>
              <a:chExt cx="2822" cy="867"/>
            </a:xfrm>
          </p:grpSpPr>
          <p:sp>
            <p:nvSpPr>
              <p:cNvPr id="69705" name="Text Box 17"/>
              <p:cNvSpPr txBox="1">
                <a:spLocks noChangeArrowheads="1"/>
              </p:cNvSpPr>
              <p:nvPr/>
            </p:nvSpPr>
            <p:spPr bwMode="auto">
              <a:xfrm>
                <a:off x="2823" y="2959"/>
                <a:ext cx="2822" cy="867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100">
                    <a:solidFill>
                      <a:srgbClr val="FF0000"/>
                    </a:solidFill>
                  </a:rPr>
                  <a:t>Экологическое аудирование</a:t>
                </a:r>
                <a:endParaRPr lang="ru-RU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69706" name="Text Box 18"/>
              <p:cNvSpPr txBox="1">
                <a:spLocks noChangeArrowheads="1"/>
              </p:cNvSpPr>
              <p:nvPr/>
            </p:nvSpPr>
            <p:spPr bwMode="auto">
              <a:xfrm>
                <a:off x="2885" y="3350"/>
                <a:ext cx="2686" cy="408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ru-RU" sz="1100"/>
                  <a:t>Информационная функция</a:t>
                </a: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69639" name="Text Box 19"/>
            <p:cNvSpPr txBox="1">
              <a:spLocks noChangeArrowheads="1"/>
            </p:cNvSpPr>
            <p:nvPr/>
          </p:nvSpPr>
          <p:spPr bwMode="auto">
            <a:xfrm>
              <a:off x="11317" y="2874"/>
              <a:ext cx="2822" cy="47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/>
                <a:t>Иные участники фонда</a:t>
              </a:r>
              <a:endParaRPr lang="ru-RU">
                <a:latin typeface="Arial" charset="0"/>
              </a:endParaRPr>
            </a:p>
          </p:txBody>
        </p:sp>
        <p:sp>
          <p:nvSpPr>
            <p:cNvPr id="69640" name="Text Box 20"/>
            <p:cNvSpPr txBox="1">
              <a:spLocks noChangeArrowheads="1"/>
            </p:cNvSpPr>
            <p:nvPr/>
          </p:nvSpPr>
          <p:spPr bwMode="auto">
            <a:xfrm>
              <a:off x="11317" y="3486"/>
              <a:ext cx="2822" cy="61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/>
                <a:t>Система негосударственных фондов</a:t>
              </a:r>
              <a:endParaRPr lang="ru-RU">
                <a:latin typeface="Arial" charset="0"/>
              </a:endParaRPr>
            </a:p>
          </p:txBody>
        </p:sp>
        <p:sp>
          <p:nvSpPr>
            <p:cNvPr id="69641" name="Line 21"/>
            <p:cNvSpPr>
              <a:spLocks noChangeShapeType="1"/>
            </p:cNvSpPr>
            <p:nvPr/>
          </p:nvSpPr>
          <p:spPr bwMode="auto">
            <a:xfrm flipH="1">
              <a:off x="9651" y="2085"/>
              <a:ext cx="19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2" name="Line 22"/>
            <p:cNvSpPr>
              <a:spLocks noChangeShapeType="1"/>
            </p:cNvSpPr>
            <p:nvPr/>
          </p:nvSpPr>
          <p:spPr bwMode="auto">
            <a:xfrm flipH="1">
              <a:off x="10280" y="3193"/>
              <a:ext cx="102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3" name="Line 23"/>
            <p:cNvSpPr>
              <a:spLocks noChangeShapeType="1"/>
            </p:cNvSpPr>
            <p:nvPr/>
          </p:nvSpPr>
          <p:spPr bwMode="auto">
            <a:xfrm rot="-5400000" flipH="1" flipV="1">
              <a:off x="6880" y="3686"/>
              <a:ext cx="19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4" name="Line 24"/>
            <p:cNvSpPr>
              <a:spLocks noChangeShapeType="1"/>
            </p:cNvSpPr>
            <p:nvPr/>
          </p:nvSpPr>
          <p:spPr bwMode="auto">
            <a:xfrm flipH="1">
              <a:off x="10280" y="3788"/>
              <a:ext cx="102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5" name="Text Box 25"/>
            <p:cNvSpPr txBox="1">
              <a:spLocks noChangeArrowheads="1"/>
            </p:cNvSpPr>
            <p:nvPr/>
          </p:nvSpPr>
          <p:spPr bwMode="auto">
            <a:xfrm>
              <a:off x="8359" y="2870"/>
              <a:ext cx="1938" cy="1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Фонд страховой защиты от ЧС с экологическими последствиями</a:t>
              </a:r>
              <a:endParaRPr lang="ru-RU">
                <a:latin typeface="Arial" charset="0"/>
              </a:endParaRPr>
            </a:p>
          </p:txBody>
        </p:sp>
        <p:sp>
          <p:nvSpPr>
            <p:cNvPr id="69646" name="Line 26"/>
            <p:cNvSpPr>
              <a:spLocks noChangeShapeType="1"/>
            </p:cNvSpPr>
            <p:nvPr/>
          </p:nvSpPr>
          <p:spPr bwMode="auto">
            <a:xfrm flipH="1">
              <a:off x="10280" y="3023"/>
              <a:ext cx="59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7" name="Text Box 27"/>
            <p:cNvSpPr txBox="1">
              <a:spLocks noChangeArrowheads="1"/>
            </p:cNvSpPr>
            <p:nvPr/>
          </p:nvSpPr>
          <p:spPr bwMode="auto">
            <a:xfrm>
              <a:off x="4755" y="4655"/>
              <a:ext cx="6273" cy="40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ПЕРЕРАСПРЕДЕЛЕНИЕ СРЕДСТВ</a:t>
              </a:r>
              <a:endParaRPr lang="ru-RU">
                <a:latin typeface="Arial" charset="0"/>
              </a:endParaRPr>
            </a:p>
          </p:txBody>
        </p:sp>
        <p:sp>
          <p:nvSpPr>
            <p:cNvPr id="69648" name="Line 28"/>
            <p:cNvSpPr>
              <a:spLocks noChangeShapeType="1"/>
            </p:cNvSpPr>
            <p:nvPr/>
          </p:nvSpPr>
          <p:spPr bwMode="auto">
            <a:xfrm flipV="1">
              <a:off x="10876" y="2078"/>
              <a:ext cx="0" cy="95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9" name="Line 29"/>
            <p:cNvSpPr>
              <a:spLocks noChangeShapeType="1"/>
            </p:cNvSpPr>
            <p:nvPr/>
          </p:nvSpPr>
          <p:spPr bwMode="auto">
            <a:xfrm rot="-5400000" flipH="1" flipV="1">
              <a:off x="8894" y="4307"/>
              <a:ext cx="69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0" name="Line 30"/>
            <p:cNvSpPr>
              <a:spLocks noChangeShapeType="1"/>
            </p:cNvSpPr>
            <p:nvPr/>
          </p:nvSpPr>
          <p:spPr bwMode="auto">
            <a:xfrm rot="10800000" flipH="1">
              <a:off x="5673" y="2275"/>
              <a:ext cx="49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1" name="Line 31"/>
            <p:cNvSpPr>
              <a:spLocks noChangeShapeType="1"/>
            </p:cNvSpPr>
            <p:nvPr/>
          </p:nvSpPr>
          <p:spPr bwMode="auto">
            <a:xfrm rot="10800000" flipH="1">
              <a:off x="1882" y="2275"/>
              <a:ext cx="91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2" name="Line 32"/>
            <p:cNvSpPr>
              <a:spLocks noChangeShapeType="1"/>
            </p:cNvSpPr>
            <p:nvPr/>
          </p:nvSpPr>
          <p:spPr bwMode="auto">
            <a:xfrm rot="10800000" flipH="1">
              <a:off x="1576" y="1952"/>
              <a:ext cx="12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3" name="Line 33"/>
            <p:cNvSpPr>
              <a:spLocks noChangeShapeType="1"/>
            </p:cNvSpPr>
            <p:nvPr/>
          </p:nvSpPr>
          <p:spPr bwMode="auto">
            <a:xfrm rot="10800000" flipH="1">
              <a:off x="2086" y="2411"/>
              <a:ext cx="71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4" name="Line 34"/>
            <p:cNvSpPr>
              <a:spLocks noChangeShapeType="1"/>
            </p:cNvSpPr>
            <p:nvPr/>
          </p:nvSpPr>
          <p:spPr bwMode="auto">
            <a:xfrm rot="10800000" flipH="1">
              <a:off x="2307" y="2581"/>
              <a:ext cx="49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5" name="Line 35"/>
            <p:cNvSpPr>
              <a:spLocks noChangeShapeType="1"/>
            </p:cNvSpPr>
            <p:nvPr/>
          </p:nvSpPr>
          <p:spPr bwMode="auto">
            <a:xfrm flipH="1">
              <a:off x="5676" y="3397"/>
              <a:ext cx="26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6" name="Line 36"/>
            <p:cNvSpPr>
              <a:spLocks noChangeShapeType="1"/>
            </p:cNvSpPr>
            <p:nvPr/>
          </p:nvSpPr>
          <p:spPr bwMode="auto">
            <a:xfrm rot="-5400000" flipH="1" flipV="1">
              <a:off x="-2057" y="5585"/>
              <a:ext cx="728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7" name="Line 37"/>
            <p:cNvSpPr>
              <a:spLocks noChangeShapeType="1"/>
            </p:cNvSpPr>
            <p:nvPr/>
          </p:nvSpPr>
          <p:spPr bwMode="auto">
            <a:xfrm rot="-5400000" flipH="1" flipV="1">
              <a:off x="-1512" y="5670"/>
              <a:ext cx="681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8" name="Line 38"/>
            <p:cNvSpPr>
              <a:spLocks noChangeShapeType="1"/>
            </p:cNvSpPr>
            <p:nvPr/>
          </p:nvSpPr>
          <p:spPr bwMode="auto">
            <a:xfrm rot="-5400000" flipH="1" flipV="1">
              <a:off x="-1149" y="5645"/>
              <a:ext cx="648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9" name="Line 39"/>
            <p:cNvSpPr>
              <a:spLocks noChangeShapeType="1"/>
            </p:cNvSpPr>
            <p:nvPr/>
          </p:nvSpPr>
          <p:spPr bwMode="auto">
            <a:xfrm rot="-5400000" flipH="1" flipV="1">
              <a:off x="81" y="4802"/>
              <a:ext cx="446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0" name="Line 40"/>
            <p:cNvSpPr>
              <a:spLocks noChangeShapeType="1"/>
            </p:cNvSpPr>
            <p:nvPr/>
          </p:nvSpPr>
          <p:spPr bwMode="auto">
            <a:xfrm>
              <a:off x="2086" y="4298"/>
              <a:ext cx="124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1" name="Text Box 41"/>
            <p:cNvSpPr txBox="1">
              <a:spLocks noChangeArrowheads="1"/>
            </p:cNvSpPr>
            <p:nvPr/>
          </p:nvSpPr>
          <p:spPr bwMode="auto">
            <a:xfrm>
              <a:off x="5384" y="5301"/>
              <a:ext cx="4964" cy="40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ФУНКЦИИ СТРАХОВОЙ ЗАЩИТЫ</a:t>
              </a:r>
              <a:endParaRPr lang="ru-RU">
                <a:latin typeface="Arial" charset="0"/>
              </a:endParaRPr>
            </a:p>
          </p:txBody>
        </p:sp>
        <p:sp>
          <p:nvSpPr>
            <p:cNvPr id="69662" name="Line 42"/>
            <p:cNvSpPr>
              <a:spLocks noChangeShapeType="1"/>
            </p:cNvSpPr>
            <p:nvPr/>
          </p:nvSpPr>
          <p:spPr bwMode="auto">
            <a:xfrm rot="-5400000" flipH="1" flipV="1">
              <a:off x="7738" y="5174"/>
              <a:ext cx="25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3" name="Text Box 43"/>
            <p:cNvSpPr txBox="1">
              <a:spLocks noChangeArrowheads="1"/>
            </p:cNvSpPr>
            <p:nvPr/>
          </p:nvSpPr>
          <p:spPr bwMode="auto">
            <a:xfrm>
              <a:off x="2477" y="6202"/>
              <a:ext cx="2754" cy="156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Финансирование превентивных мер по снижению аварийности и уменьшению ущерба от ЧС</a:t>
              </a:r>
              <a:endParaRPr lang="ru-RU">
                <a:latin typeface="Arial" charset="0"/>
              </a:endParaRPr>
            </a:p>
          </p:txBody>
        </p:sp>
        <p:sp>
          <p:nvSpPr>
            <p:cNvPr id="69664" name="Line 44"/>
            <p:cNvSpPr>
              <a:spLocks noChangeShapeType="1"/>
            </p:cNvSpPr>
            <p:nvPr/>
          </p:nvSpPr>
          <p:spPr bwMode="auto">
            <a:xfrm>
              <a:off x="3429" y="5947"/>
              <a:ext cx="1060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5" name="Line 45"/>
            <p:cNvSpPr>
              <a:spLocks noChangeShapeType="1"/>
            </p:cNvSpPr>
            <p:nvPr/>
          </p:nvSpPr>
          <p:spPr bwMode="auto">
            <a:xfrm rot="-5400000" flipH="1" flipV="1">
              <a:off x="7738" y="5837"/>
              <a:ext cx="25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6" name="Line 46"/>
            <p:cNvSpPr>
              <a:spLocks noChangeShapeType="1"/>
            </p:cNvSpPr>
            <p:nvPr/>
          </p:nvSpPr>
          <p:spPr bwMode="auto">
            <a:xfrm rot="-5400000" flipH="1" flipV="1">
              <a:off x="3310" y="6067"/>
              <a:ext cx="25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7" name="Oval 47"/>
            <p:cNvSpPr>
              <a:spLocks noChangeArrowheads="1"/>
            </p:cNvSpPr>
            <p:nvPr/>
          </p:nvSpPr>
          <p:spPr bwMode="auto">
            <a:xfrm>
              <a:off x="2511" y="7307"/>
              <a:ext cx="2720" cy="4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8" name="Text Box 48"/>
            <p:cNvSpPr txBox="1">
              <a:spLocks noChangeArrowheads="1"/>
            </p:cNvSpPr>
            <p:nvPr/>
          </p:nvSpPr>
          <p:spPr bwMode="auto">
            <a:xfrm>
              <a:off x="2732" y="7307"/>
              <a:ext cx="229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/>
                <a:t>Превентивная функция</a:t>
              </a:r>
              <a:endParaRPr lang="ru-RU">
                <a:latin typeface="Arial" charset="0"/>
              </a:endParaRPr>
            </a:p>
          </p:txBody>
        </p:sp>
        <p:sp>
          <p:nvSpPr>
            <p:cNvPr id="69669" name="Text Box 49"/>
            <p:cNvSpPr txBox="1">
              <a:spLocks noChangeArrowheads="1"/>
            </p:cNvSpPr>
            <p:nvPr/>
          </p:nvSpPr>
          <p:spPr bwMode="auto">
            <a:xfrm>
              <a:off x="5418" y="6202"/>
              <a:ext cx="2012" cy="156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Контроль за исполнением превентивных мер</a:t>
              </a:r>
              <a:endParaRPr lang="ru-RU">
                <a:latin typeface="Arial" charset="0"/>
              </a:endParaRPr>
            </a:p>
          </p:txBody>
        </p:sp>
        <p:sp>
          <p:nvSpPr>
            <p:cNvPr id="69670" name="Line 50"/>
            <p:cNvSpPr>
              <a:spLocks noChangeShapeType="1"/>
            </p:cNvSpPr>
            <p:nvPr/>
          </p:nvSpPr>
          <p:spPr bwMode="auto">
            <a:xfrm rot="-5400000" flipH="1" flipV="1">
              <a:off x="6667" y="6067"/>
              <a:ext cx="25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1" name="Oval 51"/>
            <p:cNvSpPr>
              <a:spLocks noChangeArrowheads="1"/>
            </p:cNvSpPr>
            <p:nvPr/>
          </p:nvSpPr>
          <p:spPr bwMode="auto">
            <a:xfrm>
              <a:off x="5452" y="7171"/>
              <a:ext cx="1987" cy="56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2" name="Text Box 52"/>
            <p:cNvSpPr txBox="1">
              <a:spLocks noChangeArrowheads="1"/>
            </p:cNvSpPr>
            <p:nvPr/>
          </p:nvSpPr>
          <p:spPr bwMode="auto">
            <a:xfrm>
              <a:off x="5673" y="7137"/>
              <a:ext cx="1677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Контрольная функция</a:t>
              </a:r>
              <a:endParaRPr lang="ru-RU">
                <a:latin typeface="Arial" charset="0"/>
              </a:endParaRPr>
            </a:p>
          </p:txBody>
        </p:sp>
        <p:sp>
          <p:nvSpPr>
            <p:cNvPr id="69673" name="Text Box 53"/>
            <p:cNvSpPr txBox="1">
              <a:spLocks noChangeArrowheads="1"/>
            </p:cNvSpPr>
            <p:nvPr/>
          </p:nvSpPr>
          <p:spPr bwMode="auto">
            <a:xfrm>
              <a:off x="7594" y="6202"/>
              <a:ext cx="1638" cy="156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Защита населения</a:t>
              </a:r>
              <a:endParaRPr lang="ru-RU">
                <a:latin typeface="Arial" charset="0"/>
              </a:endParaRPr>
            </a:p>
          </p:txBody>
        </p:sp>
        <p:sp>
          <p:nvSpPr>
            <p:cNvPr id="69674" name="Line 54"/>
            <p:cNvSpPr>
              <a:spLocks noChangeShapeType="1"/>
            </p:cNvSpPr>
            <p:nvPr/>
          </p:nvSpPr>
          <p:spPr bwMode="auto">
            <a:xfrm rot="-5400000" flipH="1" flipV="1">
              <a:off x="8282" y="6075"/>
              <a:ext cx="25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5" name="Oval 55"/>
            <p:cNvSpPr>
              <a:spLocks noChangeArrowheads="1"/>
            </p:cNvSpPr>
            <p:nvPr/>
          </p:nvSpPr>
          <p:spPr bwMode="auto">
            <a:xfrm>
              <a:off x="7628" y="7086"/>
              <a:ext cx="1618" cy="64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6" name="Text Box 56"/>
            <p:cNvSpPr txBox="1">
              <a:spLocks noChangeArrowheads="1"/>
            </p:cNvSpPr>
            <p:nvPr/>
          </p:nvSpPr>
          <p:spPr bwMode="auto">
            <a:xfrm>
              <a:off x="7747" y="7120"/>
              <a:ext cx="1365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Социальная функция</a:t>
              </a:r>
              <a:endParaRPr lang="ru-RU">
                <a:latin typeface="Arial" charset="0"/>
              </a:endParaRPr>
            </a:p>
          </p:txBody>
        </p:sp>
        <p:sp>
          <p:nvSpPr>
            <p:cNvPr id="69677" name="Text Box 57"/>
            <p:cNvSpPr txBox="1">
              <a:spLocks noChangeArrowheads="1"/>
            </p:cNvSpPr>
            <p:nvPr/>
          </p:nvSpPr>
          <p:spPr bwMode="auto">
            <a:xfrm>
              <a:off x="9430" y="6202"/>
              <a:ext cx="2754" cy="156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Компенсация ущерба и убытков при наступлении страхового случая</a:t>
              </a:r>
              <a:endParaRPr lang="ru-RU">
                <a:latin typeface="Arial" charset="0"/>
              </a:endParaRPr>
            </a:p>
          </p:txBody>
        </p:sp>
        <p:sp>
          <p:nvSpPr>
            <p:cNvPr id="69678" name="Line 58"/>
            <p:cNvSpPr>
              <a:spLocks noChangeShapeType="1"/>
            </p:cNvSpPr>
            <p:nvPr/>
          </p:nvSpPr>
          <p:spPr bwMode="auto">
            <a:xfrm rot="-5400000" flipH="1" flipV="1">
              <a:off x="10679" y="6067"/>
              <a:ext cx="25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9" name="Oval 59"/>
            <p:cNvSpPr>
              <a:spLocks noChangeArrowheads="1"/>
            </p:cNvSpPr>
            <p:nvPr/>
          </p:nvSpPr>
          <p:spPr bwMode="auto">
            <a:xfrm>
              <a:off x="9464" y="7103"/>
              <a:ext cx="2720" cy="6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0" name="Text Box 60"/>
            <p:cNvSpPr txBox="1">
              <a:spLocks noChangeArrowheads="1"/>
            </p:cNvSpPr>
            <p:nvPr/>
          </p:nvSpPr>
          <p:spPr bwMode="auto">
            <a:xfrm>
              <a:off x="9685" y="7120"/>
              <a:ext cx="2295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Компенсационная функция</a:t>
              </a:r>
              <a:endParaRPr lang="ru-RU">
                <a:latin typeface="Arial" charset="0"/>
              </a:endParaRPr>
            </a:p>
          </p:txBody>
        </p:sp>
        <p:sp>
          <p:nvSpPr>
            <p:cNvPr id="69681" name="Text Box 61"/>
            <p:cNvSpPr txBox="1">
              <a:spLocks noChangeArrowheads="1"/>
            </p:cNvSpPr>
            <p:nvPr/>
          </p:nvSpPr>
          <p:spPr bwMode="auto">
            <a:xfrm>
              <a:off x="12677" y="6219"/>
              <a:ext cx="2754" cy="156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Финансирование инвестиционной деятельности</a:t>
              </a:r>
              <a:endParaRPr lang="ru-RU">
                <a:latin typeface="Arial" charset="0"/>
              </a:endParaRPr>
            </a:p>
          </p:txBody>
        </p:sp>
        <p:sp>
          <p:nvSpPr>
            <p:cNvPr id="69682" name="Line 62"/>
            <p:cNvSpPr>
              <a:spLocks noChangeShapeType="1"/>
            </p:cNvSpPr>
            <p:nvPr/>
          </p:nvSpPr>
          <p:spPr bwMode="auto">
            <a:xfrm rot="-5400000" flipH="1" flipV="1">
              <a:off x="13909" y="6084"/>
              <a:ext cx="25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3" name="Oval 63"/>
            <p:cNvSpPr>
              <a:spLocks noChangeArrowheads="1"/>
            </p:cNvSpPr>
            <p:nvPr/>
          </p:nvSpPr>
          <p:spPr bwMode="auto">
            <a:xfrm>
              <a:off x="12711" y="7171"/>
              <a:ext cx="2720" cy="5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12932" y="7154"/>
              <a:ext cx="2295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Инвестиционная функция</a:t>
              </a:r>
              <a:endParaRPr lang="ru-RU">
                <a:latin typeface="Arial" charset="0"/>
              </a:endParaRPr>
            </a:p>
          </p:txBody>
        </p:sp>
        <p:sp>
          <p:nvSpPr>
            <p:cNvPr id="69685" name="Line 65"/>
            <p:cNvSpPr>
              <a:spLocks noChangeShapeType="1"/>
            </p:cNvSpPr>
            <p:nvPr/>
          </p:nvSpPr>
          <p:spPr bwMode="auto">
            <a:xfrm>
              <a:off x="2302" y="7032"/>
              <a:ext cx="17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6" name="Text Box 66"/>
            <p:cNvSpPr txBox="1">
              <a:spLocks noChangeArrowheads="1"/>
            </p:cNvSpPr>
            <p:nvPr/>
          </p:nvSpPr>
          <p:spPr bwMode="auto">
            <a:xfrm>
              <a:off x="5169" y="8157"/>
              <a:ext cx="3655" cy="59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Фонды социального обеспечения населения</a:t>
              </a:r>
              <a:endParaRPr lang="ru-RU">
                <a:latin typeface="Arial" charset="0"/>
              </a:endParaRPr>
            </a:p>
          </p:txBody>
        </p:sp>
        <p:sp>
          <p:nvSpPr>
            <p:cNvPr id="69687" name="Line 67"/>
            <p:cNvSpPr>
              <a:spLocks noChangeShapeType="1"/>
            </p:cNvSpPr>
            <p:nvPr/>
          </p:nvSpPr>
          <p:spPr bwMode="auto">
            <a:xfrm rot="-5400000" flipH="1" flipV="1">
              <a:off x="7625" y="7979"/>
              <a:ext cx="39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8" name="Line 68"/>
            <p:cNvSpPr>
              <a:spLocks noChangeShapeType="1"/>
            </p:cNvSpPr>
            <p:nvPr/>
          </p:nvSpPr>
          <p:spPr bwMode="auto">
            <a:xfrm rot="-5400000" flipH="1" flipV="1">
              <a:off x="10249" y="8038"/>
              <a:ext cx="25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9" name="Line 69"/>
            <p:cNvSpPr>
              <a:spLocks noChangeShapeType="1"/>
            </p:cNvSpPr>
            <p:nvPr/>
          </p:nvSpPr>
          <p:spPr bwMode="auto">
            <a:xfrm>
              <a:off x="7821" y="7919"/>
              <a:ext cx="256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0" name="Text Box 70"/>
            <p:cNvSpPr txBox="1">
              <a:spLocks noChangeArrowheads="1"/>
            </p:cNvSpPr>
            <p:nvPr/>
          </p:nvSpPr>
          <p:spPr bwMode="auto">
            <a:xfrm>
              <a:off x="8909" y="8157"/>
              <a:ext cx="2346" cy="64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Компенсация ущерба третьим лицам</a:t>
              </a:r>
              <a:endParaRPr lang="ru-RU">
                <a:latin typeface="Arial" charset="0"/>
              </a:endParaRPr>
            </a:p>
          </p:txBody>
        </p:sp>
        <p:sp>
          <p:nvSpPr>
            <p:cNvPr id="69691" name="Line 71"/>
            <p:cNvSpPr>
              <a:spLocks noChangeShapeType="1"/>
            </p:cNvSpPr>
            <p:nvPr/>
          </p:nvSpPr>
          <p:spPr bwMode="auto">
            <a:xfrm rot="10800000" flipH="1">
              <a:off x="4676" y="8463"/>
              <a:ext cx="49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2" name="Line 72"/>
            <p:cNvSpPr>
              <a:spLocks noChangeShapeType="1"/>
            </p:cNvSpPr>
            <p:nvPr/>
          </p:nvSpPr>
          <p:spPr bwMode="auto">
            <a:xfrm>
              <a:off x="2083" y="8888"/>
              <a:ext cx="1058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3" name="Line 73"/>
            <p:cNvSpPr>
              <a:spLocks noChangeShapeType="1"/>
            </p:cNvSpPr>
            <p:nvPr/>
          </p:nvSpPr>
          <p:spPr bwMode="auto">
            <a:xfrm>
              <a:off x="1881" y="9075"/>
              <a:ext cx="96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4" name="Line 74"/>
            <p:cNvSpPr>
              <a:spLocks noChangeShapeType="1"/>
            </p:cNvSpPr>
            <p:nvPr/>
          </p:nvSpPr>
          <p:spPr bwMode="auto">
            <a:xfrm>
              <a:off x="1572" y="9222"/>
              <a:ext cx="1073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5" name="Line 75"/>
            <p:cNvSpPr>
              <a:spLocks noChangeShapeType="1"/>
            </p:cNvSpPr>
            <p:nvPr/>
          </p:nvSpPr>
          <p:spPr bwMode="auto">
            <a:xfrm flipV="1">
              <a:off x="11483" y="7775"/>
              <a:ext cx="0" cy="130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6" name="Line 76"/>
            <p:cNvSpPr>
              <a:spLocks noChangeShapeType="1"/>
            </p:cNvSpPr>
            <p:nvPr/>
          </p:nvSpPr>
          <p:spPr bwMode="auto">
            <a:xfrm flipV="1">
              <a:off x="4676" y="8452"/>
              <a:ext cx="0" cy="4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7" name="Text Box 77"/>
            <p:cNvSpPr txBox="1">
              <a:spLocks noChangeArrowheads="1"/>
            </p:cNvSpPr>
            <p:nvPr/>
          </p:nvSpPr>
          <p:spPr bwMode="auto">
            <a:xfrm>
              <a:off x="12658" y="8724"/>
              <a:ext cx="2794" cy="87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/>
                <a:t>Использование части прибыли от инвестиционной деятельности</a:t>
              </a:r>
              <a:endParaRPr lang="ru-RU">
                <a:latin typeface="Arial" charset="0"/>
              </a:endParaRPr>
            </a:p>
          </p:txBody>
        </p:sp>
        <p:sp>
          <p:nvSpPr>
            <p:cNvPr id="69698" name="Text Box 78"/>
            <p:cNvSpPr txBox="1">
              <a:spLocks noChangeArrowheads="1"/>
            </p:cNvSpPr>
            <p:nvPr/>
          </p:nvSpPr>
          <p:spPr bwMode="auto">
            <a:xfrm>
              <a:off x="14037" y="8038"/>
              <a:ext cx="1399" cy="58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/>
                <a:t>Финансирова</a:t>
              </a:r>
              <a:r>
                <a:rPr lang="ru-RU" sz="1100">
                  <a:latin typeface="Times New Roman" pitchFamily="18" charset="0"/>
                </a:rPr>
                <a:t>-</a:t>
              </a:r>
              <a:r>
                <a:rPr lang="ru-RU" sz="1100"/>
                <a:t>ние иных ХС</a:t>
              </a:r>
              <a:endParaRPr lang="ru-RU">
                <a:latin typeface="Arial" charset="0"/>
              </a:endParaRPr>
            </a:p>
          </p:txBody>
        </p:sp>
        <p:sp>
          <p:nvSpPr>
            <p:cNvPr id="69699" name="Text Box 79"/>
            <p:cNvSpPr txBox="1">
              <a:spLocks noChangeArrowheads="1"/>
            </p:cNvSpPr>
            <p:nvPr/>
          </p:nvSpPr>
          <p:spPr bwMode="auto">
            <a:xfrm>
              <a:off x="12048" y="8049"/>
              <a:ext cx="1739" cy="58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/>
                <a:t>Финансирование</a:t>
              </a:r>
              <a:r>
                <a:rPr lang="en-US" sz="1100"/>
                <a:t> </a:t>
              </a:r>
              <a:r>
                <a:rPr lang="ru-RU" sz="1100"/>
                <a:t>ХС</a:t>
              </a:r>
              <a:r>
                <a:rPr lang="en-US" sz="1100">
                  <a:latin typeface="Times New Roman" pitchFamily="18" charset="0"/>
                </a:rPr>
                <a:t>-</a:t>
              </a:r>
              <a:r>
                <a:rPr lang="ru-RU" sz="1100"/>
                <a:t>страхователя</a:t>
              </a:r>
              <a:endParaRPr lang="ru-RU">
                <a:latin typeface="Arial" charset="0"/>
              </a:endParaRPr>
            </a:p>
          </p:txBody>
        </p:sp>
        <p:sp>
          <p:nvSpPr>
            <p:cNvPr id="69700" name="Line 80"/>
            <p:cNvSpPr>
              <a:spLocks noChangeShapeType="1"/>
            </p:cNvSpPr>
            <p:nvPr/>
          </p:nvSpPr>
          <p:spPr bwMode="auto">
            <a:xfrm flipH="1" flipV="1">
              <a:off x="12291" y="8638"/>
              <a:ext cx="6" cy="5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01" name="Line 81"/>
            <p:cNvSpPr>
              <a:spLocks noChangeShapeType="1"/>
            </p:cNvSpPr>
            <p:nvPr/>
          </p:nvSpPr>
          <p:spPr bwMode="auto">
            <a:xfrm rot="-5400000" flipH="1" flipV="1">
              <a:off x="13031" y="7922"/>
              <a:ext cx="25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02" name="Line 82"/>
            <p:cNvSpPr>
              <a:spLocks noChangeShapeType="1"/>
            </p:cNvSpPr>
            <p:nvPr/>
          </p:nvSpPr>
          <p:spPr bwMode="auto">
            <a:xfrm rot="-5400000" flipH="1" flipV="1">
              <a:off x="14544" y="7911"/>
              <a:ext cx="25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03" name="Line 83"/>
            <p:cNvSpPr>
              <a:spLocks noChangeShapeType="1"/>
            </p:cNvSpPr>
            <p:nvPr/>
          </p:nvSpPr>
          <p:spPr bwMode="auto">
            <a:xfrm rot="-5400000" flipH="1" flipV="1">
              <a:off x="13438" y="8246"/>
              <a:ext cx="935" cy="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04" name="Text Box 84"/>
            <p:cNvSpPr txBox="1">
              <a:spLocks noChangeArrowheads="1"/>
            </p:cNvSpPr>
            <p:nvPr/>
          </p:nvSpPr>
          <p:spPr bwMode="auto">
            <a:xfrm>
              <a:off x="3095" y="9465"/>
              <a:ext cx="11169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200" b="1" i="1"/>
                <a:t>Рис. 6.1</a:t>
              </a:r>
              <a:r>
                <a:rPr lang="ru-RU" sz="1200" b="1" i="1">
                  <a:latin typeface="Times New Roman" pitchFamily="18" charset="0"/>
                </a:rPr>
                <a:t>.</a:t>
              </a:r>
              <a:r>
                <a:rPr lang="ru-RU" sz="1200" b="1" i="1"/>
                <a:t>  Экономическая сущность и функции экострахования </a:t>
              </a:r>
              <a:endParaRPr lang="ru-RU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satMod val="130000"/>
                  </a:schemeClr>
                </a:solidFill>
              </a:rPr>
              <a:t>Экологический аудит </a:t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/>
              <a:t>Экологический аудит </a:t>
            </a:r>
            <a:r>
              <a:rPr lang="ru-RU"/>
              <a:t>- независимая, комплексная, документированная оценка соблюдения субъектом хозяйственной и иной деятельности требований, в том числе нормативов и нормативных документов, в области охраны окружающей среды, требований международных стандартов и подготовка рекомендаций по улучшению такой деятельности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Законодательная база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Федеральный закон от 30.12.2008 N 307-ФЗ (ред. от 23.07.2013) "Об аудиторской деятельности" </a:t>
            </a:r>
            <a:r>
              <a:rPr lang="ru-RU" dirty="0"/>
              <a:t>определяет правовые основы регулирования аудиторской деятельности в Российской Федерации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ГОСТ Р ИСО 19011-2011 «Аудит (проверка)</a:t>
            </a:r>
            <a:r>
              <a:rPr lang="ru-RU" dirty="0"/>
              <a:t>: систематический, независимый и документированный процесс получения свидетельств аудита и объективного их оценивания с целью установления степени выполнения согласованных критериев аудита.»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chemeClr val="tx2">
                    <a:satMod val="130000"/>
                  </a:schemeClr>
                </a:solidFill>
              </a:rPr>
              <a:t>Роль в экологическом менеджменте: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Инструмент, способствующий созданию системы экологического менеджмента на предприятии и повышению эффективности данной системы.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Инструмент управления экологическими рисками, позволяющий определить: стоимость восстановительных работ, проблемы ответственности, факторы, приводящие к снижению деятельности предприятия в области охраны окружающей природной среды.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Инструмент мониторинга.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Система информирования общественности.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chemeClr val="tx2">
                    <a:satMod val="130000"/>
                  </a:schemeClr>
                </a:solidFill>
              </a:rPr>
              <a:t>Цели и задачи экологического аудита: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Экологический аудит позволяет оценить степень экологической безопасности предприятий, территорий и их инфраструктуры, способность производственных и природных систем к </a:t>
            </a:r>
            <a:r>
              <a:rPr lang="ru-RU" dirty="0" err="1"/>
              <a:t>саморегуляции</a:t>
            </a:r>
            <a:r>
              <a:rPr lang="ru-RU" dirty="0"/>
              <a:t> и снижению загрязнения.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Экологический аудит способствует определению возможностей предприятия производить экологически чистую продукцию, оценке степени привлекательности производства и территорий для инвестиций.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продолжение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Экологический аудит позволяет объективно оценить экологическое состояние компании, определить отклонение от нормы и рекомендовать меро­приятия по улучшению природоохранной деятельности предприятия.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Экологический аудит используется также в том случае, когда собственнику предприятия необходимо продемонстрировать общественным организациям отсутствие фактора риска для состояния природной среды.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chemeClr val="tx2">
                    <a:satMod val="130000"/>
                  </a:schemeClr>
                </a:solidFill>
              </a:rPr>
              <a:t>Функции экологического аудита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Предупредительная функция </a:t>
            </a:r>
            <a:r>
              <a:rPr lang="ru-RU" dirty="0"/>
              <a:t>экологического аудита определяется тем, что рекомендации, изложенные в отчете о проведенной процедуре, ис­пользуются для совершенствования деятельности предприятия в области охраны окружающей природной среды.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Информационная функция </a:t>
            </a:r>
            <a:r>
              <a:rPr lang="ru-RU" dirty="0"/>
              <a:t>выражается в том, что положительные результаты экологического аудита могут быть использованы для рекламирования предприятия, повышая тем самым его инвестиционную привлекательность.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chemeClr val="tx2">
                    <a:satMod val="130000"/>
                  </a:schemeClr>
                </a:solidFill>
              </a:rPr>
              <a:t>Типы экологического аудита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000" b="1" dirty="0"/>
              <a:t>Экологический аудит системы экологического менеджмента </a:t>
            </a:r>
            <a:r>
              <a:rPr lang="ru-RU" sz="5000" dirty="0"/>
              <a:t>-проверка принятой организационной структуры системы управления охраной окружающей природной среды на предприятии на предмет соответствия уста­новленным требованиям.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000" b="1" dirty="0"/>
              <a:t>Инвестиционный экологический аудит </a:t>
            </a:r>
            <a:r>
              <a:rPr lang="ru-RU" sz="5000" dirty="0"/>
              <a:t>- оценка степени эколо­гической безопасности предприятия для определения его инвестиционной при­влекательности при покупке контрольного пакета акций или принятия инвести­ционного решения.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000" b="1" dirty="0"/>
              <a:t>Оценка экологического </a:t>
            </a:r>
            <a:r>
              <a:rPr lang="ru-RU" sz="5000" dirty="0"/>
              <a:t>состояния </a:t>
            </a:r>
            <a:r>
              <a:rPr lang="ru-RU" sz="5000" b="1" dirty="0"/>
              <a:t>территорий, </a:t>
            </a:r>
            <a:r>
              <a:rPr lang="ru-RU" sz="5000" dirty="0"/>
              <a:t>собственником которых является предприятие - глубокий обзор производственного процесса и всех осуществляемых в прошлом и текущих выбросов.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 концепции решения глобальных экологических проблем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Техногенная  </a:t>
                      </a:r>
                    </a:p>
                    <a:p>
                      <a:r>
                        <a:rPr lang="ru-RU" dirty="0"/>
                        <a:t>(ресурсная)</a:t>
                      </a:r>
                    </a:p>
                    <a:p>
                      <a:r>
                        <a:rPr lang="ru-RU" baseline="0" dirty="0"/>
                        <a:t> </a:t>
                      </a:r>
                      <a:r>
                        <a:rPr lang="ru-RU" dirty="0"/>
                        <a:t>концепция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Биосферная концепция (</a:t>
                      </a:r>
                      <a:r>
                        <a:rPr lang="ru-RU" dirty="0" err="1"/>
                        <a:t>концепция</a:t>
                      </a:r>
                      <a:r>
                        <a:rPr lang="ru-RU" dirty="0"/>
                        <a:t> экологического императива)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Человечество может решить все экологические проблемы и обеспечить экологическую безопасность чисто технологическими средствами, т.е. меняя и исправляя хозяйство на основе новых технологий и не устанавливая ограничений по объему используемых ресурсов, экономическому росту и росту населения. 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Определяет, что устойчивость - это способность </a:t>
                      </a:r>
                      <a:r>
                        <a:rPr kumimoji="0" lang="ru-RU" sz="16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биоты</a:t>
                      </a: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компенсировать внешние возмущения благодаря действию отрицательных обратных связей, возбуждаемых этими возмущениями, и возвращать окружающую среду к состоянию, которое именно в этом смысле является устойчивым или динамически равновесным</a:t>
                      </a:r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</a:t>
                      </a:r>
                      <a:r>
                        <a:rPr kumimoji="0" lang="ru-RU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Ле-Шателье_Брауна</a:t>
                      </a:r>
                      <a:r>
                        <a:rPr kumimoji="0" lang="ru-RU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экологических проблем заключается в оценках загрязнения окружающей среды, разработке нормирования допустимого загрязнения различных сред, создании очистных систем и ресурсосберегающих технологи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</a:t>
                      </a:r>
                      <a:r>
                        <a:rPr kumimoji="0" lang="ru-RU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экологических проблем в </a:t>
                      </a: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установление области устойчивости любой экосистемы, что позволит найти допустимую величину возмущения - нагрузки на экосистему. 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Типы экологического аудита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Экологический аудит продукции на стадии маркетинговых исследований </a:t>
            </a:r>
            <a:r>
              <a:rPr lang="ru-RU" dirty="0"/>
              <a:t>- оценка соответствия характеристик продукции экологическим требованиям.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Финансовое заключение по экологическим проблемам </a:t>
            </a:r>
            <a:r>
              <a:rPr lang="ru-RU" dirty="0"/>
              <a:t>- оценка информации, на которой основан годовой экологический отчет или раздел фи­нансового отчета, посвященный вопросам охраны окружающей природной сре­ды.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Экологический бухгалтерский аудит </a:t>
            </a:r>
            <a:r>
              <a:rPr lang="ru-RU" dirty="0"/>
              <a:t>- информация </a:t>
            </a:r>
            <a:r>
              <a:rPr lang="ru-RU" b="1" dirty="0"/>
              <a:t>о </a:t>
            </a:r>
            <a:r>
              <a:rPr lang="ru-RU" dirty="0"/>
              <a:t>финансо­вых последствиях решений, инвестиционном приоритете природоохранных ме­роприятий.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satMod val="130000"/>
                  </a:schemeClr>
                </a:solidFill>
              </a:rPr>
              <a:t>Инициативный и обязательный экологический аудит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Инициативный экологический аудит </a:t>
            </a:r>
            <a:r>
              <a:rPr lang="ru-RU" dirty="0"/>
              <a:t>осуществляется на добровольной основе по решению руководства хозяйствующего субъекта (руководство предприятия периодически проверяет деятельность системы экологического менеджмента для определения ее эффективности).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  Инициативный экологический аудит может быть осуществлен собствен­ными силами предприятия (природоохранным подразделением) или с привлечением аудиторских фирм. 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chemeClr val="tx2">
                    <a:satMod val="130000"/>
                  </a:schemeClr>
                </a:solidFill>
              </a:rPr>
              <a:t>Обязательный экологический аудит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365760" indent="-283464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Обязательный экологический аудит проводится: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при реализации международных обязательств (конвенций, соглашений);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для учета экологического фактора при ликвидации и реструктуризации государственных и муниципальных предприятий;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при осуществлении процедуры банкротств хозяйствующих субъектов;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экологической санации производства;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при проведении обязательного экологического страхования;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при подготовке инвестиционных проектов (в том случае, если это предусмотрено условиями инвестирования);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при обосновании и реализации экологических программ различного уровня.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Этапы экологического аудита</a:t>
            </a:r>
          </a:p>
        </p:txBody>
      </p:sp>
      <p:sp>
        <p:nvSpPr>
          <p:cNvPr id="819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/>
              <a:t>1	этап. Определение целей (детализация проверки.)</a:t>
            </a:r>
            <a:endParaRPr lang="ru-RU"/>
          </a:p>
          <a:p>
            <a:pPr algn="just">
              <a:buFont typeface="Arial" charset="0"/>
              <a:buNone/>
            </a:pPr>
            <a:r>
              <a:rPr lang="ru-RU"/>
              <a:t>    Данный этап составляет основу процедуры экологического аудита. Цели экологического аудита зависят от характера информации, которую желает получить заказчик.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>
                <a:solidFill>
                  <a:schemeClr val="tx2">
                    <a:satMod val="130000"/>
                  </a:schemeClr>
                </a:solidFill>
              </a:rPr>
              <a:t>2	этап.</a:t>
            </a: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Определение объемов и источников необходимой информации.</a:t>
            </a:r>
            <a:endParaRPr lang="ru-RU" dirty="0"/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 В зависимости от заявленной цели экологического аудита определяются источники и объемы информации, необходимой для составления заключения по исследуемому объекту, разрабатывается программа экологического аудита.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>
                <a:solidFill>
                  <a:schemeClr val="tx2">
                    <a:satMod val="130000"/>
                  </a:schemeClr>
                </a:solidFill>
              </a:rPr>
              <a:t>3	этап.</a:t>
            </a: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39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/>
              <a:t>Проверка первичной документации.</a:t>
            </a:r>
            <a:endParaRPr lang="ru-RU"/>
          </a:p>
          <a:p>
            <a:pPr algn="just">
              <a:buFont typeface="Arial" charset="0"/>
              <a:buNone/>
            </a:pPr>
            <a:r>
              <a:rPr lang="ru-RU"/>
              <a:t>    Проводится анализ данных, находящихся в журналах регистрации, а также прочих материалов, содержащих информацию по природоохранной деятельности предприятия.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>
                <a:solidFill>
                  <a:schemeClr val="tx2">
                    <a:satMod val="130000"/>
                  </a:schemeClr>
                </a:solidFill>
              </a:rPr>
              <a:t>4	этап.</a:t>
            </a: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/>
              <a:t>    </a:t>
            </a:r>
            <a:r>
              <a:rPr lang="ru-RU" sz="3000" b="1" dirty="0"/>
              <a:t>Сбор информации в рамках программы экологического аудита на основании: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dirty="0"/>
              <a:t>визуального обследования объекта;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dirty="0"/>
              <a:t>проверки состояния и эксплуатации технических средств;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dirty="0"/>
              <a:t>исследования характеристик окружающей среды и факторов негативного воздействия;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dirty="0"/>
              <a:t>собеседования и тестирования сотрудников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>
                <a:solidFill>
                  <a:schemeClr val="tx2">
                    <a:satMod val="130000"/>
                  </a:schemeClr>
                </a:solidFill>
              </a:rPr>
              <a:t>5 этап.</a:t>
            </a: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83464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  Составление отчета по результатам экологического аудита.</a:t>
            </a:r>
            <a:endParaRPr lang="ru-RU" dirty="0"/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  Осуществляется анализ собранной информации, вырабатываются рекомендации по устранению выявленных недостатков, составляются заключение и отчет по результатам экологического аудита. Заключения по экологическому аудиту выдаются только его заказчику.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satMod val="130000"/>
                  </a:schemeClr>
                </a:solidFill>
              </a:rPr>
              <a:t>Таким образом, в процессе экологического аудита: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365760" indent="-283464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   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оценивается качество окружающей природной среды;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определяется его соответствие нормативам;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выявляются потенциальные проблемы в природоохранной области;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оценивается стоимость восстановительных работ.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   Результаты экологического аудита могут быть использованы для информирования общественности о деятельности предприятия в области охраны окружающей среды.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Национальная экологическая аудиторская Палата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Палата создана в марте 2005 года как профессиональное объединение аудиторов-экологов и экологических аудиторских организаций.</a:t>
            </a:r>
          </a:p>
          <a:p>
            <a:r>
              <a:rPr lang="ru-RU" sz="2400" dirty="0"/>
              <a:t>54 экологические аудиторские организации и 612 экологических аудиторов</a:t>
            </a:r>
          </a:p>
          <a:p>
            <a:r>
              <a:rPr lang="ru-RU" sz="2400" dirty="0"/>
              <a:t>Палатой аккредитовано 16 учебных центров с различными формами обучения экологических аудиторов и повышения их квалификации. В центрах прошли подготовку более 1000 специалистов – членов Национальной экологической аудиторской Палаты.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1288D-17FC-0B07-8D86-1FDE2419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Основоположники учения о биосфере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C06211-1D0F-4BEF-7066-544F4C95A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14607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Пути решения экологических кризисов современности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экологические кризисы ближайшего будущего будут разрешены на основе энергетической и эколого-плановой экологических революций то есть:</a:t>
            </a:r>
          </a:p>
          <a:p>
            <a:r>
              <a:rPr lang="ru-RU" sz="2800" dirty="0"/>
              <a:t>1. Первая будет заключаться в максимальной экономии энергии и переходе к ее источникам, практически не добавляющим тепло в приземный слой тропосферы (главным образом солнечным), 2. Вторая — в регулируемой </a:t>
            </a:r>
            <a:r>
              <a:rPr lang="ru-RU" sz="2800" i="1" dirty="0" err="1"/>
              <a:t>коэволюции</a:t>
            </a:r>
            <a:r>
              <a:rPr lang="ru-RU" sz="2800" dirty="0"/>
              <a:t> в системе «общество — природа».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</a:rPr>
              <a:t>Циклы развития мировой экономики</a:t>
            </a:r>
          </a:p>
        </p:txBody>
      </p:sp>
      <p:sp>
        <p:nvSpPr>
          <p:cNvPr id="4099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В 2005 году </a:t>
            </a:r>
            <a:r>
              <a:rPr lang="ru-RU" sz="2800" dirty="0" err="1"/>
              <a:t>Карлсон</a:t>
            </a:r>
            <a:r>
              <a:rPr lang="ru-RU" sz="2800" dirty="0"/>
              <a:t> (Чарли) </a:t>
            </a:r>
            <a:r>
              <a:rPr lang="ru-RU" sz="2800" dirty="0" err="1"/>
              <a:t>Харгроуз</a:t>
            </a:r>
            <a:r>
              <a:rPr lang="ru-RU" sz="2800" dirty="0"/>
              <a:t> и Майкл Смит опубликовали свои исследования, выполненные  в рамках проекта «Природные преимущества наций: возможности для бизнеса, инноваций и управления в 21 веке» (</a:t>
            </a:r>
            <a:r>
              <a:rPr lang="en-US" sz="2800" dirty="0" err="1"/>
              <a:t>TheNaturalAdvantageofNations</a:t>
            </a:r>
            <a:r>
              <a:rPr lang="ru-RU" sz="2800" dirty="0"/>
              <a:t>:</a:t>
            </a:r>
            <a:r>
              <a:rPr lang="en-US" sz="2800" dirty="0" err="1"/>
              <a:t>BusinessOpportunities</a:t>
            </a:r>
            <a:r>
              <a:rPr lang="ru-RU" sz="2800" dirty="0"/>
              <a:t>, </a:t>
            </a:r>
            <a:r>
              <a:rPr lang="en-US" sz="2800" dirty="0" err="1"/>
              <a:t>InnovationandGovernanceinthe</a:t>
            </a:r>
            <a:r>
              <a:rPr lang="ru-RU" sz="2800" dirty="0"/>
              <a:t> 21</a:t>
            </a:r>
            <a:r>
              <a:rPr lang="en-US" sz="2800" dirty="0" err="1"/>
              <a:t>stCentury</a:t>
            </a:r>
            <a:r>
              <a:rPr lang="ru-RU" sz="2800" dirty="0"/>
              <a:t>), где были условно описаны циклы развития мировой экономики. Причем в нынешнем цикле они уже видят признаки «зеленых технологий», которые станут точками роста для следующего цикла.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>
                <a:solidFill>
                  <a:schemeClr val="tx2">
                    <a:satMod val="130000"/>
                  </a:schemeClr>
                </a:solidFill>
              </a:rPr>
              <a:t>Пять длинных циклов роста и один будущий цикл </a:t>
            </a: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1267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428736"/>
            <a:ext cx="8072462" cy="507209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Характеристика общемировых экологических тенденций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Негативные тенденции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Позитивные тенденции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Социальные последствия нерешенных экологических проблем</a:t>
            </a:r>
          </a:p>
        </p:txBody>
      </p:sp>
      <p:pic>
        <p:nvPicPr>
          <p:cNvPr id="4" name="Содержимое 3" descr="ii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5550" y="1571612"/>
            <a:ext cx="6836977" cy="492922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u="sng">
                <a:solidFill>
                  <a:schemeClr val="tx2">
                    <a:satMod val="130000"/>
                  </a:schemeClr>
                </a:solidFill>
              </a:rPr>
              <a:t>Международные индексы, используемые для оценки состояния окружающей среды</a:t>
            </a:r>
            <a:endParaRPr lang="ru-RU" sz="320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EcosystemWellbeingindex</a:t>
            </a:r>
            <a:r>
              <a:rPr lang="ru-RU"/>
              <a:t>(Индекс удовлетворительного состояния окружающей среды, </a:t>
            </a:r>
            <a:r>
              <a:rPr lang="en-US"/>
              <a:t>Prescott</a:t>
            </a:r>
            <a:r>
              <a:rPr lang="ru-RU"/>
              <a:t>-</a:t>
            </a:r>
            <a:r>
              <a:rPr lang="en-US"/>
              <a:t>Allen</a:t>
            </a:r>
            <a:r>
              <a:rPr lang="ru-RU"/>
              <a:t>, 2001) содержит 51 показатель состояния почвы, биосистемы, качества и доступности водных ресурсов, чистоты воздуха и атмосферы, энергии и др.ресурсов.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u="sng">
                <a:solidFill>
                  <a:schemeClr val="tx2">
                    <a:satMod val="130000"/>
                  </a:schemeClr>
                </a:solidFill>
              </a:rPr>
              <a:t>Международные индексы, используемые для оценки состояния окружающей среды</a:t>
            </a:r>
            <a:endParaRPr lang="ru-RU" sz="320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Eco</a:t>
            </a:r>
            <a:r>
              <a:rPr lang="ru-RU" i="1"/>
              <a:t>-</a:t>
            </a:r>
            <a:r>
              <a:rPr lang="en-US" i="1"/>
              <a:t>Indicator</a:t>
            </a:r>
            <a:r>
              <a:rPr lang="ru-RU" i="1"/>
              <a:t> 99 </a:t>
            </a:r>
            <a:r>
              <a:rPr lang="ru-RU"/>
              <a:t>(Эко-индикатор-99,</a:t>
            </a:r>
            <a:r>
              <a:rPr lang="en-US"/>
              <a:t>GoedkoopandSpriensma</a:t>
            </a:r>
            <a:r>
              <a:rPr lang="ru-RU"/>
              <a:t>, 2001) – это индекс, свидетельствующий о степени нанесения вреда по трем направлениям: здоровью человека, экосистеме и минеральным и топливным ресурсам.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6883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Часть 1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1928802"/>
            <a:ext cx="7406640" cy="2643206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Система обеспечения экологической безопасности в РФ</a:t>
            </a:r>
          </a:p>
          <a:p>
            <a:pPr algn="ctr"/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u="sng">
                <a:solidFill>
                  <a:schemeClr val="tx2">
                    <a:satMod val="130000"/>
                  </a:schemeClr>
                </a:solidFill>
              </a:rPr>
              <a:t>Международные индексы, используемые для оценки состояния окружающей среды</a:t>
            </a:r>
            <a:endParaRPr lang="ru-RU" sz="320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Eco</a:t>
            </a:r>
            <a:r>
              <a:rPr lang="ru-RU" i="1"/>
              <a:t>-</a:t>
            </a:r>
            <a:r>
              <a:rPr lang="en-US" i="1"/>
              <a:t>Indicator</a:t>
            </a:r>
            <a:r>
              <a:rPr lang="ru-RU" i="1"/>
              <a:t> 99 </a:t>
            </a:r>
            <a:r>
              <a:rPr lang="ru-RU"/>
              <a:t>(Эко-индикатор-99,</a:t>
            </a:r>
            <a:r>
              <a:rPr lang="en-US"/>
              <a:t>GoedkoopandSpriensma</a:t>
            </a:r>
            <a:r>
              <a:rPr lang="ru-RU"/>
              <a:t>, 2001) – это индекс, свидетельствующий о степени нанесения вреда по трем направлениям: здоровью человека, экосистеме и минеральным и топливным ресурсам.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u="sng">
                <a:solidFill>
                  <a:schemeClr val="tx2">
                    <a:satMod val="130000"/>
                  </a:schemeClr>
                </a:solidFill>
              </a:rPr>
              <a:t>Международные индексы, используемые для оценки состояния окружающей среды</a:t>
            </a:r>
            <a:endParaRPr lang="ru-RU" sz="320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EnvironmentalPerformanceIndexforRichNations</a:t>
            </a:r>
            <a:r>
              <a:rPr lang="ru-RU"/>
              <a:t> (Индекс состояния окружающей среды для экономически развитых стран,</a:t>
            </a:r>
            <a:r>
              <a:rPr lang="en-US"/>
              <a:t>Roodman</a:t>
            </a:r>
            <a:r>
              <a:rPr lang="ru-RU"/>
              <a:t>, 2004), охватывает широкий спектр показателей состояния окружающей среды в современном мире (изменение климата, озоновая дыра, истощение рыбных ресурсов и т.д.)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u="sng">
                <a:solidFill>
                  <a:schemeClr val="tx2">
                    <a:satMod val="130000"/>
                  </a:schemeClr>
                </a:solidFill>
              </a:rPr>
              <a:t>Международные индексы, используемые для оценки состояния окружающей среды</a:t>
            </a:r>
            <a:endParaRPr lang="ru-RU" sz="320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EnvironmentalPolicyPerformanceIndex</a:t>
            </a:r>
            <a:r>
              <a:rPr lang="ru-RU"/>
              <a:t> (Индекс экологической политики</a:t>
            </a:r>
            <a:r>
              <a:rPr lang="ru-RU" b="1"/>
              <a:t>, </a:t>
            </a:r>
            <a:r>
              <a:rPr lang="en-US"/>
              <a:t>AdriaanseA</a:t>
            </a:r>
            <a:r>
              <a:rPr lang="ru-RU"/>
              <a:t>., 1993) объединяет 42показателя, с целью проследить направление развития экономики и общества с точки зрения экологического подхода.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u="sng" dirty="0">
                <a:solidFill>
                  <a:schemeClr val="tx2">
                    <a:satMod val="130000"/>
                  </a:schemeClr>
                </a:solidFill>
              </a:rPr>
              <a:t>Международные индексы, используемые для оценки состояния окружающей среды (видео)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i="1" dirty="0" err="1"/>
              <a:t>IndexofEnvironmentalFriendliness</a:t>
            </a:r>
            <a:r>
              <a:rPr lang="ru-RU" sz="1800" dirty="0"/>
              <a:t> (Индекс дружелюбия по отношению к окружающей среде,</a:t>
            </a:r>
            <a:r>
              <a:rPr lang="en-US" sz="1800" dirty="0" err="1"/>
              <a:t>Puolamaaetal</a:t>
            </a:r>
            <a:r>
              <a:rPr lang="ru-RU" sz="1800" dirty="0"/>
              <a:t>., 1996) призван отражать достоверную информацию о состоянии окружающей среды. Оценка осуществляется по 11 индикаторам, которые учитываются в принятии решений по экологическим вопросам: </a:t>
            </a:r>
          </a:p>
          <a:p>
            <a:r>
              <a:rPr lang="ru-RU" sz="1800" dirty="0"/>
              <a:t>- Парниковый эффект</a:t>
            </a:r>
          </a:p>
          <a:p>
            <a:r>
              <a:rPr lang="ru-RU" sz="1800" dirty="0"/>
              <a:t>- Истощение озонового слоя</a:t>
            </a:r>
          </a:p>
          <a:p>
            <a:r>
              <a:rPr lang="ru-RU" sz="1800" dirty="0"/>
              <a:t>- </a:t>
            </a:r>
            <a:r>
              <a:rPr lang="ru-RU" sz="1800" dirty="0" err="1"/>
              <a:t>Закисление</a:t>
            </a:r>
            <a:r>
              <a:rPr lang="ru-RU" sz="1800" dirty="0"/>
              <a:t> среды (почв и вод)</a:t>
            </a:r>
          </a:p>
          <a:p>
            <a:r>
              <a:rPr lang="ru-RU" sz="1800" dirty="0"/>
              <a:t>- Заболачивание водоёмов</a:t>
            </a:r>
          </a:p>
          <a:p>
            <a:r>
              <a:rPr lang="ru-RU" sz="1800" dirty="0"/>
              <a:t>- </a:t>
            </a:r>
            <a:r>
              <a:rPr lang="ru-RU" sz="1800" dirty="0" err="1"/>
              <a:t>Экотоксичность</a:t>
            </a:r>
            <a:endParaRPr lang="ru-RU" sz="1800" dirty="0"/>
          </a:p>
          <a:p>
            <a:r>
              <a:rPr lang="ru-RU" sz="1800" dirty="0"/>
              <a:t>- Истощение природных ресурсов</a:t>
            </a:r>
          </a:p>
          <a:p>
            <a:r>
              <a:rPr lang="ru-RU" sz="1800" dirty="0"/>
              <a:t>- Фотоокисление</a:t>
            </a:r>
          </a:p>
          <a:p>
            <a:r>
              <a:rPr lang="ru-RU" sz="1800" dirty="0"/>
              <a:t>- Уменьшение </a:t>
            </a:r>
            <a:r>
              <a:rPr lang="ru-RU" sz="1800" dirty="0" err="1"/>
              <a:t>биоразнообразия</a:t>
            </a:r>
            <a:endParaRPr lang="ru-RU" sz="1800" dirty="0"/>
          </a:p>
          <a:p>
            <a:r>
              <a:rPr lang="ru-RU" sz="1800" dirty="0"/>
              <a:t>- Радиация</a:t>
            </a:r>
            <a:r>
              <a:rPr lang="en-US" sz="1800" dirty="0"/>
              <a:t> </a:t>
            </a:r>
            <a:r>
              <a:rPr lang="ru-RU" sz="1800" dirty="0"/>
              <a:t>, шум</a:t>
            </a:r>
            <a:r>
              <a:rPr lang="en-US" sz="1800" dirty="0"/>
              <a:t> </a:t>
            </a:r>
            <a:r>
              <a:rPr lang="ru-RU" sz="1800" dirty="0"/>
              <a:t>и другие.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ru-RU" sz="3200" u="sng">
                <a:solidFill>
                  <a:schemeClr val="tx2">
                    <a:satMod val="130000"/>
                  </a:schemeClr>
                </a:solidFill>
              </a:rPr>
              <a:t>Международные индексы, используемые для оценки состояния окружающей среды</a:t>
            </a:r>
            <a:endParaRPr lang="ru-RU" sz="3200" b="1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/>
              <a:t>Индекс экологической эффективности</a:t>
            </a:r>
            <a:r>
              <a:rPr lang="ru-RU" sz="2800"/>
              <a:t> (EPI от </a:t>
            </a:r>
            <a:r>
              <a:rPr lang="ru-RU" sz="2800" i="1"/>
              <a:t>Environmental Performance Index</a:t>
            </a:r>
            <a:r>
              <a:rPr lang="ru-RU" sz="2800"/>
              <a:t>) — это метод количественной оценки и сравнительного анализа показателей экологической политики государств мира. EPI ранжирует страны по результативности в нескольких категориях, которые объединяются в две группы: жизнеспособность экосистемы и экологическое здоровье. Публикуется раз в два года.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>
                <a:solidFill>
                  <a:schemeClr val="tx2">
                    <a:satMod val="130000"/>
                  </a:schemeClr>
                </a:solidFill>
              </a:rPr>
              <a:t>Индекс экологической эффективности</a:t>
            </a:r>
            <a:r>
              <a:rPr lang="ru-RU">
                <a:solidFill>
                  <a:schemeClr val="tx2">
                    <a:satMod val="130000"/>
                  </a:schemeClr>
                </a:solidFill>
              </a:rPr>
              <a:t> (EPI)</a:t>
            </a:r>
          </a:p>
        </p:txBody>
      </p:sp>
      <p:pic>
        <p:nvPicPr>
          <p:cNvPr id="19459" name="Содержимое 3" descr="http://epi.yale.edu/files/wheel_new1_0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571625"/>
            <a:ext cx="7572375" cy="48577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Структура  индекса </a:t>
            </a:r>
            <a:r>
              <a:rPr lang="en-US">
                <a:solidFill>
                  <a:schemeClr val="tx2">
                    <a:satMod val="130000"/>
                  </a:schemeClr>
                </a:solidFill>
              </a:rPr>
              <a:t>EPI</a:t>
            </a:r>
            <a:br>
              <a:rPr lang="ru-RU">
                <a:solidFill>
                  <a:schemeClr val="tx2">
                    <a:satMod val="130000"/>
                  </a:schemeClr>
                </a:solidFill>
              </a:rPr>
            </a:b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142976" y="1071563"/>
            <a:ext cx="7658124" cy="51435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/>
              <a:t>Экология и здоровье человека</a:t>
            </a:r>
            <a:endParaRPr lang="ru-RU" sz="2400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Воздействие на здоровье человека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Младенческая смертность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 Качество воздуха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Качество воздуха в зданиях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Загрязнение воздуха микрочастицами </a:t>
            </a:r>
            <a:r>
              <a:rPr lang="en-US" sz="2400" dirty="0"/>
              <a:t>PM</a:t>
            </a:r>
            <a:r>
              <a:rPr lang="ru-RU" sz="2400" dirty="0"/>
              <a:t>2.5 (распространение)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Загрязнение воздуха микрочастицами </a:t>
            </a:r>
            <a:r>
              <a:rPr lang="en-US" sz="2400" dirty="0"/>
              <a:t>PM</a:t>
            </a:r>
            <a:r>
              <a:rPr lang="ru-RU" sz="2400" dirty="0"/>
              <a:t>2.5 (превышение)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Качество воды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Доступ к питьевой воде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Уровень санитарии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Структура  индекса </a:t>
            </a:r>
            <a:r>
              <a:rPr lang="en-US">
                <a:solidFill>
                  <a:schemeClr val="tx2">
                    <a:satMod val="130000"/>
                  </a:schemeClr>
                </a:solidFill>
              </a:rPr>
              <a:t>EPI</a:t>
            </a: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b="1" dirty="0"/>
              <a:t>Защита экосистемы</a:t>
            </a:r>
            <a:endParaRPr lang="ru-RU" sz="2000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Водные ресурсы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Очистка сточных вод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Сельское хозяйство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Уровень субсидирования сельского хозяйства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Контроль использования пестицидов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Лесные ресурсы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Изменение лесного покрова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Рыбные ресурсы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Регулирование лова в прибрежных водах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Контроль запасов рыбных ресурсов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Биологическое разнообразие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050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0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Структура  индекса </a:t>
            </a:r>
            <a:r>
              <a:rPr lang="en-US">
                <a:solidFill>
                  <a:schemeClr val="tx2">
                    <a:satMod val="130000"/>
                  </a:schemeClr>
                </a:solidFill>
              </a:rPr>
              <a:t>EPI</a:t>
            </a: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/>
              <a:t>Поддержка заповедников (национальный уровень)</a:t>
            </a:r>
          </a:p>
          <a:p>
            <a:r>
              <a:rPr lang="ru-RU" sz="2400"/>
              <a:t>Поддержка заповедников (глобальный уровень)</a:t>
            </a:r>
          </a:p>
          <a:p>
            <a:r>
              <a:rPr lang="ru-RU" sz="2400"/>
              <a:t>Защита от загрязнения морских вод</a:t>
            </a:r>
          </a:p>
          <a:p>
            <a:r>
              <a:rPr lang="ru-RU" sz="2400"/>
              <a:t>Защита редких животных</a:t>
            </a:r>
          </a:p>
          <a:p>
            <a:r>
              <a:rPr lang="ru-RU" sz="2400"/>
              <a:t>Климат и энергетические ресурсы</a:t>
            </a:r>
          </a:p>
          <a:p>
            <a:r>
              <a:rPr lang="ru-RU" sz="2400"/>
              <a:t>Интенсивность </a:t>
            </a:r>
            <a:r>
              <a:rPr lang="en-US" sz="2400"/>
              <a:t>CO2 </a:t>
            </a:r>
            <a:r>
              <a:rPr lang="ru-RU" sz="2400"/>
              <a:t>выбросов</a:t>
            </a:r>
          </a:p>
          <a:p>
            <a:r>
              <a:rPr lang="ru-RU" sz="2400"/>
              <a:t>Изменение интенсивности </a:t>
            </a:r>
            <a:r>
              <a:rPr lang="en-US" sz="2400"/>
              <a:t>CO2 </a:t>
            </a:r>
            <a:r>
              <a:rPr lang="ru-RU" sz="2400"/>
              <a:t>выбросов</a:t>
            </a:r>
          </a:p>
          <a:p>
            <a:r>
              <a:rPr lang="ru-RU" sz="2400"/>
              <a:t>Изменение выбросов </a:t>
            </a:r>
            <a:r>
              <a:rPr lang="en-US" sz="2400"/>
              <a:t>CO</a:t>
            </a:r>
            <a:r>
              <a:rPr lang="ru-RU" sz="2400"/>
              <a:t>2 за кВт-ч</a:t>
            </a:r>
          </a:p>
          <a:p>
            <a:r>
              <a:rPr lang="ru-RU" sz="2400"/>
              <a:t>Доступность электрической энергии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Особенность индекса (видео)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/>
              <a:t>Индекс показывает насколько благополучно состояние окружающей среды в регионе, как расходуются и поддерживаются на необходимом для экологической безопасности ресурсы, как все это влияет на здоровье человека. Это позволяет избежать парадоксов и некорректной оценки состояния окружающей среды региона.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Экологическая безопасность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Экологическая</a:t>
            </a:r>
            <a:r>
              <a:rPr lang="ru-RU" dirty="0"/>
              <a:t> </a:t>
            </a:r>
            <a:r>
              <a:rPr lang="ru-RU" b="1" dirty="0"/>
              <a:t>безопасность</a:t>
            </a:r>
            <a:r>
              <a:rPr lang="ru-RU" dirty="0"/>
              <a:t>  — </a:t>
            </a:r>
          </a:p>
          <a:p>
            <a:pPr marL="82550" indent="0">
              <a:buNone/>
            </a:pPr>
            <a:r>
              <a:rPr lang="ru-RU" dirty="0"/>
              <a:t>состояние защищенности природной среды и жизненно важных интересов человека от возможного негативного воздействия хозяйственной и иной деятельности, чрезвычайных ситуаций природного и техногенного характера, их последствий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457200" y="217488"/>
            <a:ext cx="3810000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>
                <a:solidFill>
                  <a:schemeClr val="tx2">
                    <a:satMod val="130000"/>
                  </a:schemeClr>
                </a:solidFill>
              </a:rPr>
              <a:t>Значение переменных индекса </a:t>
            </a:r>
            <a:r>
              <a:rPr lang="en-US" i="1">
                <a:solidFill>
                  <a:schemeClr val="tx2">
                    <a:satMod val="130000"/>
                  </a:schemeClr>
                </a:solidFill>
              </a:rPr>
              <a:t>EPI</a:t>
            </a:r>
            <a:r>
              <a:rPr lang="ru-RU" i="1">
                <a:solidFill>
                  <a:schemeClr val="tx2">
                    <a:satMod val="130000"/>
                  </a:schemeClr>
                </a:solidFill>
              </a:rPr>
              <a:t> в России</a:t>
            </a: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9" name="Текст 5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3810000" cy="698500"/>
          </a:xfrm>
        </p:spPr>
        <p:txBody>
          <a:bodyPr/>
          <a:lstStyle/>
          <a:p>
            <a:pPr marL="44450">
              <a:spcBef>
                <a:spcPct val="0"/>
              </a:spcBef>
            </a:pPr>
            <a:r>
              <a:rPr lang="ru-RU"/>
              <a:t>2014 год 53,45 бал. 73 место</a:t>
            </a:r>
          </a:p>
        </p:txBody>
      </p:sp>
      <p:sp>
        <p:nvSpPr>
          <p:cNvPr id="24580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/>
              <a:t>По данным проекта </a:t>
            </a:r>
            <a:r>
              <a:rPr lang="en-US" sz="1600"/>
              <a:t>EPI</a:t>
            </a:r>
            <a:r>
              <a:rPr lang="ru-RU" sz="1600"/>
              <a:t> Россия с территорией 16 826 303 км</a:t>
            </a:r>
            <a:r>
              <a:rPr lang="ru-RU" sz="1600" baseline="30000"/>
              <a:t>2</a:t>
            </a:r>
            <a:r>
              <a:rPr lang="ru-RU" sz="1600"/>
              <a:t>, населением 143,53 млн. и показателем ВВП на душу населения 12 700 долл. США занимает 73 место из 178 стран мира. Значение индекса </a:t>
            </a:r>
            <a:r>
              <a:rPr lang="en-US" sz="1600"/>
              <a:t>EPI</a:t>
            </a:r>
            <a:r>
              <a:rPr lang="ru-RU" sz="1600"/>
              <a:t> в России за 2014 год составляет 53,45 единиц, что свидетельствует о среднем уровне состояния окружающей среды и эффективности использования природных ресурсов. Самые высокие показатели в индексе – это «Качество воздуха» (94,36, что объясняется огромной территорией России и неравномерной плотностью проживания населения) и «Воздействие на здоровье человека» (83,12, при росте на 11,32% за последние десять лет, что объясняется снижением младенческой смертности и достигнутом естественном приросте населения). При этом, самые низкие показатели у факторов «Рыбные ресурсы» 12,73 (говорит о плохом контроле за сохранностью и поддержанию на должном уровне этого вида ресурса), «Сельское хозяйство» 16,93 (отражает низкую эффективность использования природных ресурсов при довольно высоком уровне загрязнения окружающей среды)  и «Водные ресурсы» 21,5 (свидетельствует о недостаточно эффективной очистке сточных вод).</a:t>
            </a:r>
          </a:p>
          <a:p>
            <a:endParaRPr lang="ru-RU"/>
          </a:p>
        </p:txBody>
      </p:sp>
      <p:pic>
        <p:nvPicPr>
          <p:cNvPr id="24581" name="Picture 2" descr="C:\Users\андрей\Desktop\russia.jpg"/>
          <p:cNvPicPr>
            <a:picLocks noChangeAspect="1" noChangeArrowheads="1"/>
          </p:cNvPicPr>
          <p:nvPr/>
        </p:nvPicPr>
        <p:blipFill>
          <a:blip r:embed="rId2" cstate="print"/>
          <a:srcRect l="13136" t="14297" r="7770" b="5579"/>
          <a:stretch>
            <a:fillRect/>
          </a:stretch>
        </p:blipFill>
        <p:spPr bwMode="auto">
          <a:xfrm>
            <a:off x="500063" y="1928813"/>
            <a:ext cx="31432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Значение индекса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EPI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 для России 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2006 г. 32 место, 77,5  наивысший балл – 100</a:t>
            </a:r>
          </a:p>
          <a:p>
            <a:r>
              <a:rPr lang="ru-RU" sz="2800" dirty="0"/>
              <a:t>2008 г. 28 место, 83,9  </a:t>
            </a:r>
          </a:p>
          <a:p>
            <a:r>
              <a:rPr lang="ru-RU" sz="2800" dirty="0"/>
              <a:t>2010 г.  69 место 61,2 </a:t>
            </a:r>
          </a:p>
          <a:p>
            <a:r>
              <a:rPr lang="ru-RU" sz="2800" dirty="0"/>
              <a:t> 2012 г. 106 место 45,43</a:t>
            </a:r>
          </a:p>
          <a:p>
            <a:r>
              <a:rPr lang="ru-RU" sz="2800" dirty="0"/>
              <a:t>2014 г. 73 место 53,45</a:t>
            </a:r>
          </a:p>
          <a:p>
            <a:r>
              <a:rPr lang="ru-RU" sz="2800" dirty="0"/>
              <a:t>2016 г. 28 место 83,52</a:t>
            </a:r>
          </a:p>
          <a:p>
            <a:r>
              <a:rPr lang="ru-RU" sz="2800" dirty="0"/>
              <a:t>2020 г. 58 место в общем списке</a:t>
            </a:r>
          </a:p>
          <a:p>
            <a:r>
              <a:rPr lang="ru-RU" sz="2800" dirty="0"/>
              <a:t>3 место в своей подгруппе 50,5 </a:t>
            </a:r>
          </a:p>
          <a:p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Экологическое законодательство РФ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Федеральный закон "Об охране окружающей среды" от 10.01.2002 N 7-ФЗ (14 глав, 84 ст.):</a:t>
            </a:r>
          </a:p>
          <a:p>
            <a:r>
              <a:rPr lang="ru-RU" sz="2000" dirty="0"/>
              <a:t>В соответствии с Конституцией Российской Федерации каждый </a:t>
            </a:r>
            <a:r>
              <a:rPr lang="ru-RU" sz="2000" b="1" dirty="0"/>
              <a:t>имеет право</a:t>
            </a:r>
            <a:r>
              <a:rPr lang="ru-RU" sz="2000" dirty="0"/>
              <a:t> на благоприятную окружающую среду, каждый </a:t>
            </a:r>
            <a:r>
              <a:rPr lang="ru-RU" sz="2000" b="1" dirty="0"/>
              <a:t>обязан</a:t>
            </a:r>
            <a:r>
              <a:rPr lang="ru-RU" sz="2000" dirty="0"/>
              <a:t> сохранять природу и окружающую среду, бережно относиться к природным богатствам, которые являются основой устойчивого развития, жизни и деятельности народов, проживающих на территории Российской Федерации.</a:t>
            </a:r>
          </a:p>
          <a:p>
            <a:r>
              <a:rPr lang="ru-RU" sz="2000" b="1" dirty="0"/>
              <a:t>благоприятная окружающая среда </a:t>
            </a:r>
            <a:r>
              <a:rPr lang="ru-RU" sz="2000" dirty="0"/>
              <a:t>- окружающая среда, качество которой обеспечивает устойчивое функционирование естественных экологических систем, природных и природно-антропогенных объектов</a:t>
            </a:r>
            <a:endParaRPr lang="ru-RU" sz="2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Федеральный закон "Об охране окружающей среды" от 10.01.2002 N 7-ФЗ (14 глав, 84 ст.):</a:t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11" y="1447800"/>
            <a:ext cx="3410728" cy="48006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Глава </a:t>
            </a:r>
            <a:r>
              <a:rPr lang="en-US" dirty="0"/>
              <a:t>I</a:t>
            </a:r>
            <a:r>
              <a:rPr lang="ru-RU" dirty="0"/>
              <a:t>  ст. 1Общие положения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Основные понятия: </a:t>
            </a:r>
          </a:p>
          <a:p>
            <a:r>
              <a:rPr lang="ru-RU" dirty="0"/>
              <a:t>Окружающая среда Природная среда Компоненты природной среды Природный объект Антропогенный объект Естественная экосистема Охрана окружающей среды Качество окружающей среды</a:t>
            </a:r>
          </a:p>
          <a:p>
            <a:r>
              <a:rPr lang="ru-RU" dirty="0"/>
              <a:t> Негативное воздействие на ОС Нормативы в области охраны ОС</a:t>
            </a:r>
          </a:p>
        </p:txBody>
      </p:sp>
    </p:spTree>
    <p:extLst>
      <p:ext uri="{BB962C8B-B14F-4D97-AF65-F5344CB8AC3E}">
        <p14:creationId xmlns:p14="http://schemas.microsoft.com/office/powerpoint/2010/main" val="3473070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Ст.1 Толкование значения терминов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оценка  воздействия  на  ОС</a:t>
            </a:r>
          </a:p>
          <a:p>
            <a:r>
              <a:rPr lang="ru-RU" sz="2400" dirty="0"/>
              <a:t>государственный  экологический  мониторинг</a:t>
            </a:r>
          </a:p>
          <a:p>
            <a:r>
              <a:rPr lang="ru-RU" sz="2400" dirty="0"/>
              <a:t>контроль  в  области  охраны  ОС  (экологический  контроль)</a:t>
            </a:r>
          </a:p>
          <a:p>
            <a:r>
              <a:rPr lang="ru-RU" sz="2400" dirty="0"/>
              <a:t>требования  в  области  охраны  ОС</a:t>
            </a:r>
          </a:p>
          <a:p>
            <a:r>
              <a:rPr lang="ru-RU" sz="2400" dirty="0"/>
              <a:t>экологический аудит</a:t>
            </a:r>
          </a:p>
          <a:p>
            <a:r>
              <a:rPr lang="ru-RU" sz="2400" dirty="0"/>
              <a:t>вред ОС</a:t>
            </a:r>
          </a:p>
          <a:p>
            <a:r>
              <a:rPr lang="ru-RU" sz="2400" dirty="0"/>
              <a:t>наилучшая доступная технология</a:t>
            </a:r>
          </a:p>
          <a:p>
            <a:r>
              <a:rPr lang="ru-RU" sz="2400" dirty="0"/>
              <a:t>экологический риск</a:t>
            </a:r>
          </a:p>
          <a:p>
            <a:r>
              <a:rPr lang="ru-RU" sz="2400" dirty="0"/>
              <a:t>экологическая безопасность …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707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Законодательство в области охраны 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ru-RU" sz="2400" dirty="0"/>
              <a:t>Законодательство  в  области  охраны  окружающей  среды  основывается на Конституции  Российской  Федерации   и  состоит  из  настоящего</a:t>
            </a:r>
          </a:p>
          <a:p>
            <a:pPr marL="82550" indent="0">
              <a:buNone/>
            </a:pPr>
            <a:r>
              <a:rPr lang="ru-RU" sz="2400" dirty="0"/>
              <a:t>Федерального  закона,  других  федеральных  законов,  а  </a:t>
            </a:r>
            <a:r>
              <a:rPr lang="ru-RU" sz="2400" dirty="0" err="1"/>
              <a:t>такж</a:t>
            </a:r>
            <a:r>
              <a:rPr lang="ru-RU" sz="2400" dirty="0"/>
              <a:t> е  принимаемых  в соответствии  с  ними  иных  нормативных  правовых  актов  Российской Федерации,  законов  и  иных  нормативных  правовых  актов  субъектов</a:t>
            </a:r>
          </a:p>
          <a:p>
            <a:pPr marL="82550" indent="0">
              <a:buNone/>
            </a:pPr>
            <a:r>
              <a:rPr lang="ru-RU" sz="2400" dirty="0"/>
              <a:t>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48437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Ст.3 Основные принципы охраны </a:t>
            </a:r>
            <a:r>
              <a:rPr lang="ru-RU" dirty="0"/>
              <a:t>ОС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988947" cy="5535190"/>
          </a:xfrm>
        </p:spPr>
      </p:pic>
    </p:spTree>
    <p:extLst>
      <p:ext uri="{BB962C8B-B14F-4D97-AF65-F5344CB8AC3E}">
        <p14:creationId xmlns:p14="http://schemas.microsoft.com/office/powerpoint/2010/main" val="1098728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6632"/>
            <a:ext cx="810039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41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Ст.4 Объекты охраны 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1417638"/>
            <a:ext cx="7499350" cy="4800600"/>
          </a:xfrm>
        </p:spPr>
        <p:txBody>
          <a:bodyPr/>
          <a:lstStyle/>
          <a:p>
            <a:r>
              <a:rPr lang="ru-RU" dirty="0"/>
              <a:t>Загрязняющие вещества</a:t>
            </a:r>
          </a:p>
          <a:p>
            <a:r>
              <a:rPr lang="ru-RU" dirty="0"/>
              <a:t>Объекты НВОС (негативного воздействия на ОС)</a:t>
            </a:r>
          </a:p>
          <a:p>
            <a:r>
              <a:rPr lang="ru-RU" dirty="0"/>
              <a:t>Категории объектов НВОС (1-4 кат.)</a:t>
            </a:r>
          </a:p>
          <a:p>
            <a:r>
              <a:rPr lang="ru-RU" dirty="0"/>
              <a:t>Критерии отнесения к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122407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«Экологическая опасность»</a:t>
            </a:r>
            <a:br>
              <a:rPr lang="ru-RU" dirty="0"/>
            </a:br>
            <a:r>
              <a:rPr lang="ru-RU" dirty="0"/>
              <a:t>экологическое неблагополучие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507669"/>
              </p:ext>
            </p:extLst>
          </p:nvPr>
        </p:nvGraphicFramePr>
        <p:xfrm>
          <a:off x="1435100" y="1447800"/>
          <a:ext cx="749935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Экологический кризис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Экологическая катастрофа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Обратимые изменения</a:t>
                      </a:r>
                      <a:r>
                        <a:rPr lang="ru-RU" baseline="0" dirty="0"/>
                        <a:t> экосистемы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Необратимые</a:t>
                      </a:r>
                      <a:r>
                        <a:rPr lang="ru-RU" baseline="0" dirty="0"/>
                        <a:t> изменения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Вызваны несоответствием нагрузки</a:t>
                      </a:r>
                      <a:r>
                        <a:rPr lang="ru-RU" baseline="0" dirty="0"/>
                        <a:t> (природной, антропогенной) ресурсным возможностям экосистемы. </a:t>
                      </a:r>
                    </a:p>
                    <a:p>
                      <a:r>
                        <a:rPr lang="ru-RU" baseline="0" dirty="0"/>
                        <a:t>Исход: компенсация (переход к формированию новой экосистемы с включением биотических компонентов предыдущей), декомпенсация (переход к катастрофическому состоянию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Глубокие необратимые изменения экосистемы, характеризующиеся деструктуризацией элементов и связей между ними</a:t>
                      </a:r>
                    </a:p>
                    <a:p>
                      <a:r>
                        <a:rPr lang="ru-RU" dirty="0"/>
                        <a:t>Исход: отсроченный</a:t>
                      </a:r>
                      <a:r>
                        <a:rPr lang="ru-RU" baseline="0" dirty="0"/>
                        <a:t> переход к формированию новой экосистемы с внесением из вне </a:t>
                      </a:r>
                      <a:r>
                        <a:rPr lang="ru-RU" baseline="0"/>
                        <a:t>новых биотических компонентов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302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Объекты НВОС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5149552"/>
          </a:xfrm>
        </p:spPr>
      </p:pic>
    </p:spTree>
    <p:extLst>
      <p:ext uri="{BB962C8B-B14F-4D97-AF65-F5344CB8AC3E}">
        <p14:creationId xmlns:p14="http://schemas.microsoft.com/office/powerpoint/2010/main" val="1268990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объектов НВОС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41" y="1447800"/>
            <a:ext cx="4729067" cy="4800600"/>
          </a:xfrm>
        </p:spPr>
      </p:pic>
    </p:spTree>
    <p:extLst>
      <p:ext uri="{BB962C8B-B14F-4D97-AF65-F5344CB8AC3E}">
        <p14:creationId xmlns:p14="http://schemas.microsoft.com/office/powerpoint/2010/main" val="473552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Гл.</a:t>
            </a:r>
            <a:r>
              <a:rPr lang="en-US" dirty="0"/>
              <a:t>II</a:t>
            </a:r>
            <a:r>
              <a:rPr lang="ru-RU" dirty="0"/>
              <a:t> Основы управления в области охраны ОС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23" y="1510284"/>
            <a:ext cx="6242304" cy="4675632"/>
          </a:xfrm>
        </p:spPr>
      </p:pic>
    </p:spTree>
    <p:extLst>
      <p:ext uri="{BB962C8B-B14F-4D97-AF65-F5344CB8AC3E}">
        <p14:creationId xmlns:p14="http://schemas.microsoft.com/office/powerpoint/2010/main" val="3382096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Ст</a:t>
            </a:r>
            <a:r>
              <a:rPr lang="ru-RU" dirty="0"/>
              <a:t> 8 Органы управления  ООС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23" y="1507236"/>
            <a:ext cx="6242304" cy="4681728"/>
          </a:xfrm>
        </p:spPr>
      </p:pic>
    </p:spTree>
    <p:extLst>
      <p:ext uri="{BB962C8B-B14F-4D97-AF65-F5344CB8AC3E}">
        <p14:creationId xmlns:p14="http://schemas.microsoft.com/office/powerpoint/2010/main" val="1473198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Глава </a:t>
            </a:r>
            <a:r>
              <a:rPr lang="en-US" sz="2400" dirty="0"/>
              <a:t>III</a:t>
            </a:r>
            <a:r>
              <a:rPr lang="ru-RU" sz="2400" dirty="0"/>
              <a:t> Права и обязанности граждан, общественных объединений и НКО в области ООС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23" y="1510284"/>
            <a:ext cx="6242304" cy="4675632"/>
          </a:xfrm>
        </p:spPr>
      </p:pic>
    </p:spTree>
    <p:extLst>
      <p:ext uri="{BB962C8B-B14F-4D97-AF65-F5344CB8AC3E}">
        <p14:creationId xmlns:p14="http://schemas.microsoft.com/office/powerpoint/2010/main" val="2101825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Ст</a:t>
            </a:r>
            <a:r>
              <a:rPr lang="ru-RU" dirty="0"/>
              <a:t> 13 : обеспечение прав граждан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05784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932050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Глава </a:t>
            </a:r>
            <a:r>
              <a:rPr lang="en-US" dirty="0"/>
              <a:t>IV </a:t>
            </a:r>
            <a:r>
              <a:rPr lang="ru-RU" dirty="0"/>
              <a:t>Экономическое регулирование в ООС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626647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Плата за негативное воздействие на</a:t>
            </a:r>
            <a:br>
              <a:rPr lang="ru-RU" sz="2800" dirty="0"/>
            </a:br>
            <a:r>
              <a:rPr lang="ru-RU" sz="2800" dirty="0"/>
              <a:t>окружающую среду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700807"/>
            <a:ext cx="6953324" cy="5214993"/>
          </a:xfrm>
        </p:spPr>
      </p:pic>
    </p:spTree>
    <p:extLst>
      <p:ext uri="{BB962C8B-B14F-4D97-AF65-F5344CB8AC3E}">
        <p14:creationId xmlns:p14="http://schemas.microsoft.com/office/powerpoint/2010/main" val="3935853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Стимулирование природоохранной деятельности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1623456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НДТ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47799"/>
            <a:ext cx="7056783" cy="5292588"/>
          </a:xfrm>
        </p:spPr>
      </p:pic>
    </p:spTree>
    <p:extLst>
      <p:ext uri="{BB962C8B-B14F-4D97-AF65-F5344CB8AC3E}">
        <p14:creationId xmlns:p14="http://schemas.microsoft.com/office/powerpoint/2010/main" val="37230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Экологическое неблагополучие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ru-RU" sz="2800" dirty="0"/>
              <a:t>Экологическая обстановка территории характеризуется различными степенями экологического неблагополучия: </a:t>
            </a:r>
          </a:p>
          <a:p>
            <a:pPr fontAlgn="t"/>
            <a:r>
              <a:rPr lang="ru-RU" sz="2800" dirty="0"/>
              <a:t>относительно удовлетворительная; </a:t>
            </a:r>
          </a:p>
          <a:p>
            <a:pPr fontAlgn="t"/>
            <a:r>
              <a:rPr lang="ru-RU" sz="2800" dirty="0"/>
              <a:t>напряженная; </a:t>
            </a:r>
          </a:p>
          <a:p>
            <a:pPr fontAlgn="t"/>
            <a:r>
              <a:rPr lang="ru-RU" sz="2800" dirty="0"/>
              <a:t>критическая, </a:t>
            </a:r>
          </a:p>
          <a:p>
            <a:pPr fontAlgn="t"/>
            <a:r>
              <a:rPr lang="ru-RU" sz="2800" dirty="0"/>
              <a:t>кризисная – зона чрезвычайной экологической ситуации; </a:t>
            </a:r>
          </a:p>
          <a:p>
            <a:pPr fontAlgn="t"/>
            <a:r>
              <a:rPr lang="ru-RU" sz="2800" dirty="0"/>
              <a:t>катастрофическая – зона экологического бедствия.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ИТС по НДТ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5" y="2183918"/>
            <a:ext cx="8321735" cy="3693354"/>
          </a:xfrm>
        </p:spPr>
      </p:pic>
    </p:spTree>
    <p:extLst>
      <p:ext uri="{BB962C8B-B14F-4D97-AF65-F5344CB8AC3E}">
        <p14:creationId xmlns:p14="http://schemas.microsoft.com/office/powerpoint/2010/main" val="4738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Внедрение НДТ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05870"/>
            <a:ext cx="8468931" cy="4947465"/>
          </a:xfrm>
        </p:spPr>
      </p:pic>
    </p:spTree>
    <p:extLst>
      <p:ext uri="{BB962C8B-B14F-4D97-AF65-F5344CB8AC3E}">
        <p14:creationId xmlns:p14="http://schemas.microsoft.com/office/powerpoint/2010/main" val="6515169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Гл.</a:t>
            </a:r>
            <a:r>
              <a:rPr lang="en-US" dirty="0"/>
              <a:t>V </a:t>
            </a:r>
            <a:r>
              <a:rPr lang="ru-RU" dirty="0"/>
              <a:t>Нормирование в ООС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22" y="1510283"/>
            <a:ext cx="6540825" cy="4899231"/>
          </a:xfrm>
        </p:spPr>
      </p:pic>
    </p:spTree>
    <p:extLst>
      <p:ext uri="{BB962C8B-B14F-4D97-AF65-F5344CB8AC3E}">
        <p14:creationId xmlns:p14="http://schemas.microsoft.com/office/powerpoint/2010/main" val="769188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Ст.31 Экологическая сертификация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06" y="1447800"/>
            <a:ext cx="6866069" cy="5149552"/>
          </a:xfrm>
        </p:spPr>
      </p:pic>
    </p:spTree>
    <p:extLst>
      <p:ext uri="{BB962C8B-B14F-4D97-AF65-F5344CB8AC3E}">
        <p14:creationId xmlns:p14="http://schemas.microsoft.com/office/powerpoint/2010/main" val="41595209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Комплексное экологическое разрешение (КЭР)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23" y="1417638"/>
            <a:ext cx="6242304" cy="4675632"/>
          </a:xfrm>
        </p:spPr>
      </p:pic>
    </p:spTree>
    <p:extLst>
      <p:ext uri="{BB962C8B-B14F-4D97-AF65-F5344CB8AC3E}">
        <p14:creationId xmlns:p14="http://schemas.microsoft.com/office/powerpoint/2010/main" val="14288239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Глава </a:t>
            </a:r>
            <a:r>
              <a:rPr lang="en-US" dirty="0"/>
              <a:t>VI </a:t>
            </a:r>
            <a:r>
              <a:rPr lang="ru-RU" dirty="0"/>
              <a:t>ОВОС и экологическая экспертиза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16" y="1507236"/>
            <a:ext cx="6690811" cy="5018108"/>
          </a:xfrm>
        </p:spPr>
      </p:pic>
    </p:spTree>
    <p:extLst>
      <p:ext uri="{BB962C8B-B14F-4D97-AF65-F5344CB8AC3E}">
        <p14:creationId xmlns:p14="http://schemas.microsoft.com/office/powerpoint/2010/main" val="927698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Принципы экологической экспертизы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23" y="1510284"/>
            <a:ext cx="6242304" cy="4675632"/>
          </a:xfrm>
        </p:spPr>
      </p:pic>
    </p:spTree>
    <p:extLst>
      <p:ext uri="{BB962C8B-B14F-4D97-AF65-F5344CB8AC3E}">
        <p14:creationId xmlns:p14="http://schemas.microsoft.com/office/powerpoint/2010/main" val="36358586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Глава </a:t>
            </a:r>
            <a:r>
              <a:rPr lang="en-US" sz="2800" dirty="0"/>
              <a:t>VII </a:t>
            </a:r>
            <a:r>
              <a:rPr lang="ru-RU" sz="2800" dirty="0"/>
              <a:t>Требования в области ООС при осуществлении хозяйственной или иной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Ст.34-53</a:t>
            </a:r>
          </a:p>
        </p:txBody>
      </p:sp>
    </p:spTree>
    <p:extLst>
      <p:ext uri="{BB962C8B-B14F-4D97-AF65-F5344CB8AC3E}">
        <p14:creationId xmlns:p14="http://schemas.microsoft.com/office/powerpoint/2010/main" val="5763025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Глава </a:t>
            </a:r>
            <a:r>
              <a:rPr lang="en-US" dirty="0"/>
              <a:t>VIII </a:t>
            </a:r>
            <a:r>
              <a:rPr lang="ru-RU" dirty="0"/>
              <a:t>Зоны экологического бедствия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7AF636-CF84-159D-1AE9-F3BABA6BE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0431591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Глава </a:t>
            </a:r>
            <a:r>
              <a:rPr lang="en-US" dirty="0"/>
              <a:t>IX</a:t>
            </a:r>
            <a:r>
              <a:rPr lang="ru-RU" dirty="0"/>
              <a:t> Природные объекты, находящиеся под особой охраной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CFA2D9-6233-7655-4A01-F48F20FFB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23" y="1510284"/>
            <a:ext cx="6242304" cy="4675632"/>
          </a:xfrm>
        </p:spPr>
      </p:pic>
    </p:spTree>
    <p:extLst>
      <p:ext uri="{BB962C8B-B14F-4D97-AF65-F5344CB8AC3E}">
        <p14:creationId xmlns:p14="http://schemas.microsoft.com/office/powerpoint/2010/main" val="367397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C4789-FFDB-FE8F-95A8-1F9B158B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Аральское море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4E0E4B8-D94C-CD9C-F826-9BC848DF7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87" y="1447800"/>
            <a:ext cx="7308376" cy="4800600"/>
          </a:xfrm>
        </p:spPr>
      </p:pic>
    </p:spTree>
    <p:extLst>
      <p:ext uri="{BB962C8B-B14F-4D97-AF65-F5344CB8AC3E}">
        <p14:creationId xmlns:p14="http://schemas.microsoft.com/office/powerpoint/2010/main" val="22306128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Глава </a:t>
            </a:r>
            <a:r>
              <a:rPr lang="en-US" dirty="0"/>
              <a:t>X </a:t>
            </a:r>
            <a:r>
              <a:rPr lang="ru-RU" dirty="0"/>
              <a:t>Государственный экологический мониторинг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6683510" cy="4858949"/>
          </a:xfrm>
        </p:spPr>
      </p:pic>
    </p:spTree>
    <p:extLst>
      <p:ext uri="{BB962C8B-B14F-4D97-AF65-F5344CB8AC3E}">
        <p14:creationId xmlns:p14="http://schemas.microsoft.com/office/powerpoint/2010/main" val="1684486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Глава XI. Государственный экологический</a:t>
            </a:r>
            <a:br>
              <a:rPr lang="ru-RU" sz="2000" dirty="0"/>
            </a:br>
            <a:r>
              <a:rPr lang="ru-RU" sz="2000" dirty="0"/>
              <a:t>надзор. Производственный и</a:t>
            </a:r>
            <a:br>
              <a:rPr lang="ru-RU" sz="2000" dirty="0"/>
            </a:br>
            <a:r>
              <a:rPr lang="ru-RU" sz="2000" dirty="0"/>
              <a:t>общественный контроль в области охраны</a:t>
            </a:r>
            <a:br>
              <a:rPr lang="ru-RU" sz="2000" dirty="0"/>
            </a:br>
            <a:r>
              <a:rPr lang="ru-RU" sz="2000" dirty="0"/>
              <a:t>окружающей среды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511900" cy="4714828"/>
          </a:xfrm>
        </p:spPr>
      </p:pic>
    </p:spTree>
    <p:extLst>
      <p:ext uri="{BB962C8B-B14F-4D97-AF65-F5344CB8AC3E}">
        <p14:creationId xmlns:p14="http://schemas.microsoft.com/office/powerpoint/2010/main" val="1492178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Листья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Глава XII. Научные исследования в области охраны окружающей среды</a:t>
            </a:r>
          </a:p>
          <a:p>
            <a:r>
              <a:rPr lang="ru-RU" sz="2000" dirty="0"/>
              <a:t>Глава XIII. Основы формирования экологической культуры:</a:t>
            </a:r>
          </a:p>
          <a:p>
            <a:r>
              <a:rPr lang="ru-RU" sz="2000" dirty="0"/>
              <a:t>Статья 71. Всеобщность и комплексность экологического образования</a:t>
            </a:r>
          </a:p>
          <a:p>
            <a:r>
              <a:rPr lang="ru-RU" sz="2000" dirty="0"/>
              <a:t>Статья 72. Преподавание основ экологических знаний в</a:t>
            </a:r>
          </a:p>
          <a:p>
            <a:r>
              <a:rPr lang="ru-RU" sz="2000" dirty="0"/>
              <a:t>образовательных учреждениях</a:t>
            </a:r>
          </a:p>
          <a:p>
            <a:r>
              <a:rPr lang="ru-RU" sz="2000" dirty="0"/>
              <a:t>Статья 73. Подготовка руководителей организаций и специалистов в области охраны окружающей среды и </a:t>
            </a:r>
          </a:p>
          <a:p>
            <a:r>
              <a:rPr lang="ru-RU" sz="2000" dirty="0"/>
              <a:t>экологической безопасности</a:t>
            </a:r>
          </a:p>
          <a:p>
            <a:r>
              <a:rPr lang="ru-RU" sz="2000" dirty="0"/>
              <a:t>Статья 74. Экологическое просвещение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2386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Глава XIV. Ответственность за нарушение</a:t>
            </a:r>
            <a:br>
              <a:rPr lang="ru-RU" sz="2000" dirty="0"/>
            </a:br>
            <a:r>
              <a:rPr lang="ru-RU" sz="2000" dirty="0"/>
              <a:t>законодательства в области охраны окружающей среды и разрешение споров в области охраны окружающей среды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447800"/>
            <a:ext cx="6950075" cy="5212556"/>
          </a:xfrm>
        </p:spPr>
      </p:pic>
    </p:spTree>
    <p:extLst>
      <p:ext uri="{BB962C8B-B14F-4D97-AF65-F5344CB8AC3E}">
        <p14:creationId xmlns:p14="http://schemas.microsoft.com/office/powerpoint/2010/main" val="22459280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Глава XIV_1. Ликвидация накопленного</a:t>
            </a:r>
            <a:br>
              <a:rPr lang="ru-RU" sz="3200" dirty="0"/>
            </a:br>
            <a:r>
              <a:rPr lang="ru-RU" sz="3200" dirty="0"/>
              <a:t>вреда окружающей среде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2071754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Учет и категорирование объектов НВОС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447800"/>
            <a:ext cx="6950075" cy="4800600"/>
          </a:xfrm>
        </p:spPr>
      </p:pic>
    </p:spTree>
    <p:extLst>
      <p:ext uri="{BB962C8B-B14F-4D97-AF65-F5344CB8AC3E}">
        <p14:creationId xmlns:p14="http://schemas.microsoft.com/office/powerpoint/2010/main" val="15216205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49C4C-4510-1ACA-A271-1F9B55AD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Пример подхода к ликвидации накопленного экологического ущерба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20AF6B-DD7C-5716-9148-C844C877D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6472637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Глава XV. Международное сотрудничество в</a:t>
            </a:r>
            <a:br>
              <a:rPr lang="ru-RU" sz="2400" dirty="0"/>
            </a:br>
            <a:r>
              <a:rPr lang="ru-RU" sz="2400" dirty="0"/>
              <a:t>области охраны окружающей среды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510284"/>
            <a:ext cx="6870827" cy="4675632"/>
          </a:xfrm>
        </p:spPr>
      </p:pic>
    </p:spTree>
    <p:extLst>
      <p:ext uri="{BB962C8B-B14F-4D97-AF65-F5344CB8AC3E}">
        <p14:creationId xmlns:p14="http://schemas.microsoft.com/office/powerpoint/2010/main" val="40177014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Экологические обязательства РФ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23" y="1510284"/>
            <a:ext cx="6242304" cy="4675632"/>
          </a:xfrm>
        </p:spPr>
      </p:pic>
    </p:spTree>
    <p:extLst>
      <p:ext uri="{BB962C8B-B14F-4D97-AF65-F5344CB8AC3E}">
        <p14:creationId xmlns:p14="http://schemas.microsoft.com/office/powerpoint/2010/main" val="17803611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Статья 82. Международные договоры Российской Федерации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1.  Международные  договоры  Российской  Федерации  в  области  охраны окружающей  среды,  не  требующие  для  применения  издания внутригосударственных  актов,  применяются  к  отношениям,  возникающим  при осуществлении  деятельности  в  области  охраны  окружающей  среды, непосредственно.  В  иных  случаях  наряду  с  международным  договором Российской  Федерации  в  области  охраны  окружающей  среды  применяется соответствующий  нормативный  правовой  акт,  принятый  для  осуществления положений международного договора Российской Федерации.</a:t>
            </a:r>
          </a:p>
          <a:p>
            <a:r>
              <a:rPr lang="ru-RU" sz="1600" dirty="0"/>
              <a:t>2.  Если  международным  договором  Российской  Федерации  в  области охраны  окружающей  среды  установлены  иные  правила,  чем  те,  которые предусмотрены  настоящим  Федеральным  законом,  применяются  правила международного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226667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BD5AE-F2DD-B2AA-71D3-74C985DF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Мертвое море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312629-7C8D-4ACE-E06F-F991EBFC8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079454"/>
            <a:ext cx="7499350" cy="3537291"/>
          </a:xfrm>
        </p:spPr>
      </p:pic>
    </p:spTree>
    <p:extLst>
      <p:ext uri="{BB962C8B-B14F-4D97-AF65-F5344CB8AC3E}">
        <p14:creationId xmlns:p14="http://schemas.microsoft.com/office/powerpoint/2010/main" val="17904450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165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/>
              <a:t>Часть 2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50763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Экологическая опасность и экологические риски.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Опасность и риск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опасность – угроза, риск – ее количественное выражение</a:t>
            </a:r>
          </a:p>
          <a:p>
            <a:r>
              <a:rPr lang="ru-RU" dirty="0"/>
              <a:t> риск, в отличие от опасности, нельзя рассматривать в отрыве от возможных последствий проявления данной опасности. </a:t>
            </a:r>
          </a:p>
          <a:p>
            <a:r>
              <a:rPr lang="ru-RU" dirty="0"/>
              <a:t> понятие “риск” объединяет два понятия — “вероятность опасности” и “ущерб”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Экологическая опасность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Ситуация, в которой могут происходить нежелательные события, вызывающие отклонения состояния здоровья человека и  состояния окружающей среды от их среднестатистического значения, отклонение определенных параметров, признаков, факторов, характеризующих состояние окружающей среды, от их установленных значений (оптимальных, допустимых)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Экологический риск – как мера экологической опасности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/>
              <a:t>    Экологический риск - вероятность наступления события, имеющего неблагоприятные последствия для природной среды и вызванного негативным воздействием хозяйственной и иной деятельности, чрезвычайными ситуациями природного и техногенного характера.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 Этапы управления риском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    Процесс управления риском базируется на результатах количественного оценивания риска, которое позволяет:</a:t>
            </a:r>
          </a:p>
          <a:p>
            <a:r>
              <a:rPr lang="ru-RU" dirty="0"/>
              <a:t>· сопоставлять альтернативные проекты потенциально опасных объектов и технологий</a:t>
            </a:r>
          </a:p>
          <a:p>
            <a:r>
              <a:rPr lang="ru-RU" dirty="0"/>
              <a:t>· выявлять наиболее опасные факторы риска, действующие на данном объекте</a:t>
            </a:r>
          </a:p>
          <a:p>
            <a:r>
              <a:rPr lang="ru-RU" dirty="0"/>
              <a:t>· создавать базы данных и базы знаний для экспертных систем поддержки принятия технических решений и разработки нормативных документов</a:t>
            </a:r>
          </a:p>
          <a:p>
            <a:r>
              <a:rPr lang="ru-RU" dirty="0"/>
              <a:t>· определять приоритетные направления инвестиций, направленных на снижение риска и уменьшение опасности.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Оценка экологического риска - определение его вероятности и размеров ущерба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357298"/>
            <a:ext cx="7499350" cy="489110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/>
              <a:t>Для однотипных некрупных предприятий при оценке риска используется статистический метод, для нового производства — метод экспертных оценок. </a:t>
            </a:r>
          </a:p>
          <a:p>
            <a:r>
              <a:rPr lang="ru-RU" sz="2400" dirty="0"/>
              <a:t>Сопоставление экологического ущерба и экономической выгоды. </a:t>
            </a:r>
          </a:p>
          <a:p>
            <a:r>
              <a:rPr lang="ru-RU" sz="2400" dirty="0"/>
              <a:t>Чтобы исключить человеческий фактор, рассматривается дерево событий, а чтобы разобраться в вероятностных отказах — дерево отказов. </a:t>
            </a:r>
          </a:p>
          <a:p>
            <a:r>
              <a:rPr lang="ru-RU" sz="2400" dirty="0"/>
              <a:t>В условиях опасного производства учитываются чужие ошибки, приведшие к крупным неприятностям, используется сценарный анализ.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Прогнозирование  чрезвычайных ситуаций с целью управления рисками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7030A0"/>
                </a:solidFill>
              </a:rPr>
              <a:t>Метод </a:t>
            </a:r>
            <a:r>
              <a:rPr lang="ru-RU" sz="2000" b="1" dirty="0" err="1">
                <a:solidFill>
                  <a:srgbClr val="7030A0"/>
                </a:solidFill>
              </a:rPr>
              <a:t>Дельфи</a:t>
            </a:r>
            <a:r>
              <a:rPr lang="ru-RU" sz="2000" dirty="0"/>
              <a:t>:</a:t>
            </a:r>
          </a:p>
          <a:p>
            <a:r>
              <a:rPr lang="ru-RU" sz="2000" dirty="0"/>
              <a:t>1. Формирование группы экспертов — крупных специалистов в той области, в которой находится данная проблема.</a:t>
            </a:r>
          </a:p>
          <a:p>
            <a:r>
              <a:rPr lang="ru-RU" sz="2000" dirty="0"/>
              <a:t>2. Первичное заполнение экспертами подготовленных опросных листов, сопровождаемое предоставлением им всей </a:t>
            </a:r>
            <a:r>
              <a:rPr lang="ru-RU" sz="2000" dirty="0" err="1"/>
              <a:t>име-ющейся</a:t>
            </a:r>
            <a:r>
              <a:rPr lang="ru-RU" sz="2000" dirty="0"/>
              <a:t> информации по проблеме (первый тур);</a:t>
            </a:r>
          </a:p>
          <a:p>
            <a:r>
              <a:rPr lang="ru-RU" sz="2000" dirty="0"/>
              <a:t>3. Обработка опросных листов и письменное изложение ее основных результатов.</a:t>
            </a:r>
          </a:p>
          <a:p>
            <a:r>
              <a:rPr lang="ru-RU" sz="2000" dirty="0"/>
              <a:t>4. ознакомление экспертов с результатами обработки опросных листов и вторичное заполнение ими аналогичных листов (второй тур) с указанием о том, что на те же вопросы должны быть даны новые ответы с учетом результатов первого тура.</a:t>
            </a:r>
          </a:p>
          <a:p>
            <a:r>
              <a:rPr lang="ru-RU" sz="2000" dirty="0"/>
              <a:t>Таких туров может быть два или больше, в зависимости от степени согласованности ответов.</a:t>
            </a:r>
          </a:p>
          <a:p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дерева</a:t>
            </a:r>
          </a:p>
        </p:txBody>
      </p:sp>
      <p:pic>
        <p:nvPicPr>
          <p:cNvPr id="4" name="Содержимое 3" descr="874074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357298"/>
            <a:ext cx="6429419" cy="5286412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582726"/>
          </a:xfrm>
        </p:spPr>
        <p:txBody>
          <a:bodyPr>
            <a:noAutofit/>
          </a:bodyPr>
          <a:lstStyle/>
          <a:p>
            <a:r>
              <a:rPr lang="ru-RU" sz="2400" b="1" dirty="0"/>
              <a:t>Роль человеческого фактора в оценках риска- к</a:t>
            </a:r>
            <a:r>
              <a:rPr lang="ru-RU" sz="2400" dirty="0"/>
              <a:t>лассификация причин опасных действий персонала, могущих привести к техногенным чрезвычайным ситуациям (по </a:t>
            </a:r>
            <a:r>
              <a:rPr lang="ru-RU" sz="2400" dirty="0" err="1"/>
              <a:t>Ризону</a:t>
            </a:r>
            <a:r>
              <a:rPr lang="ru-RU" sz="2400" dirty="0"/>
              <a:t>)</a:t>
            </a:r>
          </a:p>
        </p:txBody>
      </p:sp>
      <p:pic>
        <p:nvPicPr>
          <p:cNvPr id="4" name="Содержимое 3" descr="874074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00240"/>
            <a:ext cx="6357982" cy="435771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71C8C-99E5-2CC8-1391-BE360CF7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Иордан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7F3662-34C0-B4D0-23A1-74C9D68AF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19300"/>
            <a:ext cx="4824536" cy="4362028"/>
          </a:xfrm>
        </p:spPr>
      </p:pic>
    </p:spTree>
    <p:extLst>
      <p:ext uri="{BB962C8B-B14F-4D97-AF65-F5344CB8AC3E}">
        <p14:creationId xmlns:p14="http://schemas.microsoft.com/office/powerpoint/2010/main" val="4608565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Анализ и управление человеческим фактором на потенциально опасном объекте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Моделирование человеческого фактора стало неотъемлемой частью вероятностного анализа безопасности (ВАБ) потенциально опасных объектов. Эта часть ВАБ является наиболее сложной, она позволяет учитывать лишь сравнительно простые ошибки персонала. </a:t>
            </a:r>
          </a:p>
          <a:p>
            <a:r>
              <a:rPr lang="ru-RU" sz="2000" dirty="0"/>
              <a:t>Серьезную проблему представляет собой учет действий персонала в стрессовых условиях аварии при неизбежном дефиците времени. </a:t>
            </a:r>
          </a:p>
          <a:p>
            <a:r>
              <a:rPr lang="ru-RU" sz="2000" dirty="0"/>
              <a:t>Сложные ошибки, число которых может быть весьма велико, очень трудно промоделировать, а множественные ошибки (подобные совершенным на Чернобыльской АЭС) практически вообще не поддаются анализу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4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Культура безопасности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Термин “культура безопасности” был введен в 1986 г. экспертами Международной консультативной группы по ядерной безопасности (МКГЯБ) Международного Агентства по атомной энергии (МАГАТЭ) в итоговом документе по рассмотрению причин и последствий аварии в Чернобыле. </a:t>
            </a:r>
          </a:p>
          <a:p>
            <a:r>
              <a:rPr lang="ru-RU" sz="2000" dirty="0"/>
              <a:t>Согласно принятому МАГАТЭ определению, культура безопасности - это такой набор характеристик и особенностей деятельности организаций и отдельных лиц, который устанавливает, что проблемам безопасности ядерного объекта как обладающим высшим приоритетом уделяется внимание, определяемое их значимостью. </a:t>
            </a:r>
          </a:p>
          <a:p>
            <a:r>
              <a:rPr lang="ru-RU" sz="2000" dirty="0"/>
              <a:t>Впоследствии определение культуры безопасности было распространено на любые потенциально опасные объекты и связанные с высоким риском технологии. 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254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dirty="0">
                <a:solidFill>
                  <a:schemeClr val="tx2">
                    <a:satMod val="130000"/>
                  </a:schemeClr>
                </a:solidFill>
              </a:rPr>
              <a:t>Методы снижения рисков</a:t>
            </a:r>
          </a:p>
        </p:txBody>
      </p:sp>
      <p:sp>
        <p:nvSpPr>
          <p:cNvPr id="39939" name="Содержимое 4"/>
          <p:cNvSpPr>
            <a:spLocks noGrp="1"/>
          </p:cNvSpPr>
          <p:nvPr>
            <p:ph idx="1"/>
          </p:nvPr>
        </p:nvSpPr>
        <p:spPr>
          <a:xfrm>
            <a:off x="1071538" y="857250"/>
            <a:ext cx="7862912" cy="5391150"/>
          </a:xfrm>
        </p:spPr>
        <p:txBody>
          <a:bodyPr/>
          <a:lstStyle/>
          <a:p>
            <a:r>
              <a:rPr lang="ru-RU" sz="2400" dirty="0"/>
              <a:t>упразднение — исключение любой деятельности в зоне риска. Данный метод исключает риск, однако полное прекращение деятельности возможно только в исключительных случаях;</a:t>
            </a:r>
          </a:p>
          <a:p>
            <a:r>
              <a:rPr lang="ru-RU" sz="2400" dirty="0"/>
              <a:t>предотвращение потерь — проведение превентивных мероприятий (оценка воздействия на окружающую среду, разработка нормативов, мониторинг, контроль, надзор и др.);</a:t>
            </a:r>
          </a:p>
          <a:p>
            <a:r>
              <a:rPr lang="ru-RU" sz="2400" dirty="0"/>
              <a:t>страхование — распределение возможных потерь среди большой группы физических и юридических лиц, подвергающихся однотипному риску;</a:t>
            </a:r>
          </a:p>
          <a:p>
            <a:r>
              <a:rPr lang="ru-RU" sz="2400" dirty="0"/>
              <a:t>поглощение — признание возможности ущерба и его допущение, покрытие убытков за счет резервных средств </a:t>
            </a:r>
            <a:r>
              <a:rPr lang="ru-RU" sz="2400" dirty="0" err="1"/>
              <a:t>природопользователя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Программа управления рисками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обеспечение соблюдения требований, предусмотренных действующим законодательством;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корректирующие мероприятия, направленные на обеспечение промышленной безопасности, создание максимально безопасных условий труда, охрану окружающей среды;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обеспечение работников средствами индивидуальной защиты, установление работникам компенсаций за работу во вредных и опасных условиях труда;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обеспечение страховой защиты (обязательное государственное или добровольное страхование).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/>
              <a:t>Часть 3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50763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Превентивный подход к снижению экологических рисков –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экологическое страхование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chemeClr val="tx2">
                    <a:satMod val="130000"/>
                  </a:schemeClr>
                </a:solidFill>
              </a:rPr>
              <a:t>Экологическое страхование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/>
              <a:t>страхование ответственности предприятий-источников повышенной экологической опасности и имущественных интересов страхователей, возникающих в результате аварийного (внезапного, непреднамеренного) загрязнения окружающей природной среды, обеспечивающее возможность компенсации причиняемых при этом убытков и создающее дополнительные источники финансирования природоохранных мероприятий и обеспечения </a:t>
            </a:r>
            <a:r>
              <a:rPr lang="ru-RU" sz="3400" dirty="0" err="1"/>
              <a:t>экобезопасности</a:t>
            </a:r>
            <a:r>
              <a:rPr lang="ru-RU" sz="3400" dirty="0"/>
              <a:t>, а также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4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Экологическое страхование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Char char="•"/>
            </a:pPr>
            <a:r>
              <a:rPr lang="ru-RU" dirty="0"/>
              <a:t>… страхование ответственности собственников (владельцев, пользователей) «ранее загрязненных» природных объектов, представляющих потенциальную экологическую угрозу жизненно важным интересам граждан и юридических лиц – ретроспективное страхование экологических рисков.</a:t>
            </a:r>
          </a:p>
          <a:p>
            <a:pPr>
              <a:buFont typeface="Arial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satMod val="130000"/>
                  </a:schemeClr>
                </a:solidFill>
              </a:rPr>
              <a:t>Экономическая сущность экологического страхования</a:t>
            </a:r>
          </a:p>
        </p:txBody>
      </p:sp>
      <p:sp>
        <p:nvSpPr>
          <p:cNvPr id="4505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аккумулирование денежных средств в фондах страховых организаций или в специально создаваемых страховых фондах и в перераспределении их между третьими лицами для компенсации причиненных им убытков при наступлении страховых случаев.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chemeClr val="tx2">
                    <a:satMod val="130000"/>
                  </a:schemeClr>
                </a:solidFill>
              </a:rPr>
              <a:t>Функции экострахования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превентивная</a:t>
            </a:r>
            <a:r>
              <a:rPr lang="ru-RU" dirty="0"/>
              <a:t> (финансирование превентивных мер по снижению аварийности и уменьшению ущерба от ЧС);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контрольная </a:t>
            </a:r>
            <a:r>
              <a:rPr lang="ru-RU" dirty="0"/>
              <a:t>(контроль страховой организацией за исполнением страхователем проведения превентивных мер);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социальная</a:t>
            </a:r>
            <a:r>
              <a:rPr lang="ru-RU" dirty="0"/>
              <a:t> (защита населения: выделение страховой организацией средств из страховых резервов или фонда социального обеспечения на повышение социальной защищенности населения и работников предприятий);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Функции экострахования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компенсационная </a:t>
            </a:r>
            <a:r>
              <a:rPr lang="ru-RU" dirty="0"/>
              <a:t>(компенсация ущерба и убытков, включая компенсацию ущерба третьим лицам, при наступлении страхового случая);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инвестиционная </a:t>
            </a:r>
            <a:r>
              <a:rPr lang="ru-RU" dirty="0"/>
              <a:t>(финансирование инвестиционной деятельности из страховых резервов или специальных страховых фондов)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информационная </a:t>
            </a:r>
            <a:r>
              <a:rPr lang="ru-RU" dirty="0"/>
              <a:t>(по условиям договора о страховании проводится экологическое </a:t>
            </a:r>
            <a:r>
              <a:rPr lang="ru-RU" dirty="0" err="1"/>
              <a:t>аудирование</a:t>
            </a:r>
            <a:r>
              <a:rPr lang="ru-RU" dirty="0"/>
              <a:t> предприятия-страхователя – потенциального источника экологической опасности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011222"/>
          </a:xfrm>
        </p:spPr>
        <p:txBody>
          <a:bodyPr>
            <a:normAutofit/>
          </a:bodyPr>
          <a:lstStyle/>
          <a:p>
            <a:pPr fontAlgn="t"/>
            <a:r>
              <a:rPr lang="ru-RU" sz="2800" dirty="0"/>
              <a:t>Законом «Об охране окружающей среды» установлены следующие определения: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357298"/>
            <a:ext cx="7499350" cy="4891102"/>
          </a:xfrm>
        </p:spPr>
        <p:txBody>
          <a:bodyPr/>
          <a:lstStyle/>
          <a:p>
            <a:pPr fontAlgn="t"/>
            <a:r>
              <a:rPr lang="ru-RU" sz="2400" dirty="0"/>
              <a:t>1) зона чрезвычайной экологической ситуации – участок территории РФ, где в результате хозяйственной или иной деятельности происходят устойчивые отрицательные изменения в окружающей среде, угрожающие здоровью населения, состоянию естественных экологических систем, генетических фондов растений и животных;</a:t>
            </a:r>
          </a:p>
          <a:p>
            <a:pPr fontAlgn="t"/>
            <a:r>
              <a:rPr lang="ru-RU" sz="2400" dirty="0"/>
              <a:t>2) зона экологического бедствия – участок территории РФ, где в результате хозяйственной или иной деятельности произошли глубокие необратимые изменения в окружающей природной среде, повлекшие за собой существенные ухудшение здоровья населения, нарушение природного равновесия, разрушение естественных экологических систем, деградацию флоры и фауны.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Страхователи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Юридические лица (экологически опасные предприятия и производства, органы государственного и территориального управления, в чьем ведении или на чьей территории находятся экологически опасные или загрязненные природные объекты; при этом </a:t>
            </a:r>
            <a:r>
              <a:rPr lang="ru-RU" b="1" dirty="0"/>
              <a:t>возможно</a:t>
            </a:r>
            <a:r>
              <a:rPr lang="ru-RU" dirty="0"/>
              <a:t> </a:t>
            </a:r>
            <a:r>
              <a:rPr lang="ru-RU" b="1" dirty="0"/>
              <a:t>добровольное и обязательное </a:t>
            </a:r>
            <a:r>
              <a:rPr lang="ru-RU" dirty="0" err="1"/>
              <a:t>экострахование</a:t>
            </a:r>
            <a:r>
              <a:rPr lang="ru-RU" dirty="0"/>
              <a:t>);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Дееспособные физические лица (</a:t>
            </a:r>
            <a:r>
              <a:rPr lang="ru-RU" b="1" dirty="0"/>
              <a:t>только</a:t>
            </a:r>
            <a:r>
              <a:rPr lang="ru-RU" dirty="0"/>
              <a:t> </a:t>
            </a:r>
            <a:r>
              <a:rPr lang="ru-RU" b="1" dirty="0"/>
              <a:t>добровольное </a:t>
            </a:r>
            <a:r>
              <a:rPr lang="ru-RU" dirty="0"/>
              <a:t>страхование);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Страхование в силу закона (</a:t>
            </a:r>
            <a:r>
              <a:rPr lang="ru-RU" b="1" dirty="0"/>
              <a:t>обязательно</a:t>
            </a:r>
            <a:r>
              <a:rPr lang="ru-RU" dirty="0"/>
              <a:t>е страхование).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chemeClr val="tx2">
                    <a:satMod val="130000"/>
                  </a:schemeClr>
                </a:solidFill>
              </a:rPr>
              <a:t>Условие экострахования: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взаимная экономическая заинтересованность страховщика и страхователя в предотвращении ущерба окружающей природной среде, снижении риска экологических аварий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 целях снижения экологического риска страхователь принимает ряд предупредительных мероприятий (проводит экологический аудит предприятия, финансирует экологический мониторинг и т.д.)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chemeClr val="tx2">
                    <a:satMod val="130000"/>
                  </a:schemeClr>
                </a:solidFill>
              </a:rPr>
              <a:t>Законодательная база экострахования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ФЗ «Об охране окружающей среды»  №7 от 10.01.2002 ст.18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«О промышленной безопасности опасных "производственных объектов» от 21 июля 1997 года N 116-ФЗ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Модельный Закон «Об экологическом страховании» принятый на двадцать втором пленарном заседании Межпарламентской Ассамблеи государств - участников СНГ поста­новление N 22-19 от 15 ноября 2003 г.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"Типовое положение о порядке добровольного экологического страхования в Российской Федерации" (утвер­ждено Минприроды РФ и Российской государственной страховой компанией 3 декабря, 20 ноября 1992 г., №№ 04-04/72-6132,22).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ФЗ «Об обязательном  страховании гражданской ответственности владельца опасного объекта за причинение вреда в результате аварии на опасном объекте» №225 от 27.07.2010.</a:t>
            </a:r>
            <a:br>
              <a:rPr lang="ru-RU" dirty="0"/>
            </a:br>
            <a:br>
              <a:rPr lang="ru-RU" dirty="0"/>
            </a:br>
            <a:endParaRPr lang="ru-RU" dirty="0"/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570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satMod val="130000"/>
                  </a:schemeClr>
                </a:solidFill>
              </a:rPr>
              <a:t>Федеральный закон от 27 июля 2010 г. N 225-ФЗ</a:t>
            </a:r>
            <a:br>
              <a:rPr lang="ru-RU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satMod val="130000"/>
                  </a:schemeClr>
                </a:solidFill>
              </a:rPr>
              <a:t>"Об обязательном страховании гражданской ответственности владельца опасного объекта за причинение вреда в результате аварии на опасном объекте»</a:t>
            </a:r>
            <a:br>
              <a:rPr lang="ru-RU" sz="20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/>
              <a:t>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2"/>
              </a:rPr>
              <a:t>Глава 1. Общие положения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3"/>
              </a:rPr>
              <a:t>Глава 2. Договор обязательного страхования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4"/>
              </a:rPr>
              <a:t>Глава 3. Компенсационные выплаты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5"/>
              </a:rPr>
              <a:t>Глава 4. Профессиональное объединение страховщиков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6"/>
              </a:rPr>
              <a:t>Глава 5. Заключительные положения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chemeClr val="tx2">
                    <a:satMod val="130000"/>
                  </a:schemeClr>
                </a:solidFill>
              </a:rPr>
              <a:t>Аннотация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/>
              <a:t>Владельцы опасных объектов обязаны страховать свою гражданскую ответственность за причинение вреда в результате аварии.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/>
              <a:t>Закон не распространяется на отношения, возникающие вследствие причинения вреда за границей, природной среде или при использовании атомной энергии.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/>
              <a:t>Определен перечень опасных объектов. В частности, это гидротехнические сооружения, фуникулеры, эскалаторы, лифты. Объекты, на которых получают расплавы металлов и сплавы на их основе, ведутся горные или подземные работы и т. д.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chemeClr val="tx2">
                    <a:satMod val="130000"/>
                  </a:schemeClr>
                </a:solidFill>
              </a:rPr>
              <a:t>Страховые выплаты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Страховая сумма может составить от 10 </a:t>
            </a:r>
            <a:r>
              <a:rPr lang="ru-RU" dirty="0" err="1"/>
              <a:t>млн</a:t>
            </a:r>
            <a:r>
              <a:rPr lang="ru-RU" dirty="0"/>
              <a:t> до 6,5 </a:t>
            </a:r>
            <a:r>
              <a:rPr lang="ru-RU" dirty="0" err="1"/>
              <a:t>млрд</a:t>
            </a:r>
            <a:r>
              <a:rPr lang="ru-RU" dirty="0"/>
              <a:t> руб. в зависимости от вида объекта и максимально возможного количества потерпевших.</a:t>
            </a:r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Определены страховые выплаты. Так, 2 </a:t>
            </a:r>
            <a:r>
              <a:rPr lang="ru-RU" dirty="0" err="1"/>
              <a:t>млн</a:t>
            </a:r>
            <a:r>
              <a:rPr lang="ru-RU" dirty="0"/>
              <a:t> руб. полагаются лицам, понесшим ущерб в результате смерти каждого потерпевшего (кормильца). Не более 25 тыс. руб. - на погребение. До 2 </a:t>
            </a:r>
            <a:r>
              <a:rPr lang="ru-RU" dirty="0" err="1"/>
              <a:t>млн</a:t>
            </a:r>
            <a:r>
              <a:rPr lang="ru-RU" dirty="0"/>
              <a:t> руб. - за вред здоровью. До 360 и 500 тыс. руб. - за вред имуществу гражданина и юридического лица соответственно. Разницу между страховой выплатой и фактическим ущербом возмещает владелец опасного объекта.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chemeClr val="tx2">
                    <a:satMod val="130000"/>
                  </a:schemeClr>
                </a:solidFill>
              </a:rPr>
              <a:t>Объем возмещения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Страховщик, в частности, не возмещает ущерб, причиненный имуществу страхователя, упущенную выгоду, моральный вред. </a:t>
            </a:r>
            <a:endParaRPr lang="ru-RU"/>
          </a:p>
          <a:p>
            <a:pPr marL="365760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/>
              <a:t>Страховка </a:t>
            </a:r>
            <a:r>
              <a:rPr lang="ru-RU" dirty="0"/>
              <a:t>не действует, если авария произошла из-за диверсии, террористического акта, ядерного взрыва, радиации или заражения ею, военных действий, маневров и иных подобных мероприятий, гражданской войны, народных волнений и забастовок.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chemeClr val="tx2">
                    <a:satMod val="130000"/>
                  </a:schemeClr>
                </a:solidFill>
              </a:rPr>
              <a:t>Тарифная политика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Тарифные ставки за аварийное загрязнение окружающей среды устанавливаются: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 процентах от страховой суммы (лимита ответственности);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 процентах от суммы штрафных платежей за предыдущий период, равный периоду действия договору страхования;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 процентах от годового объема производства страхователя.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Дифференциация тарифных ставок</a:t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sz="2400" b="1"/>
              <a:t>Наименование отрасли        Средняя тариф.ст.   </a:t>
            </a:r>
          </a:p>
          <a:p>
            <a:pPr>
              <a:buFont typeface="Arial" charset="0"/>
              <a:buNone/>
            </a:pPr>
            <a:r>
              <a:rPr lang="ru-RU" sz="2400" b="1"/>
              <a:t>                                                                     % к обороту               </a:t>
            </a:r>
            <a:endParaRPr lang="ru-RU" sz="2400"/>
          </a:p>
          <a:p>
            <a:pPr>
              <a:buFont typeface="Arial" charset="0"/>
              <a:buChar char="•"/>
            </a:pPr>
            <a:r>
              <a:rPr lang="ru-RU" sz="2400"/>
              <a:t>Энергетический комплекс                                  2,0</a:t>
            </a:r>
          </a:p>
          <a:p>
            <a:pPr>
              <a:buFont typeface="Arial" charset="0"/>
              <a:buChar char="•"/>
            </a:pPr>
            <a:r>
              <a:rPr lang="ru-RU" sz="2400"/>
              <a:t>Нефтехимический комплекс                              1,5</a:t>
            </a:r>
          </a:p>
          <a:p>
            <a:pPr>
              <a:buFont typeface="Arial" charset="0"/>
              <a:buChar char="•"/>
            </a:pPr>
            <a:r>
              <a:rPr lang="ru-RU" sz="2400"/>
              <a:t>Промышленность строительных</a:t>
            </a:r>
          </a:p>
          <a:p>
            <a:pPr>
              <a:buFont typeface="Arial" charset="0"/>
              <a:buNone/>
            </a:pPr>
            <a:r>
              <a:rPr lang="ru-RU" sz="2400"/>
              <a:t> материалов                                                                1,2</a:t>
            </a:r>
          </a:p>
          <a:p>
            <a:pPr>
              <a:buFont typeface="Arial" charset="0"/>
              <a:buChar char="•"/>
            </a:pPr>
            <a:r>
              <a:rPr lang="ru-RU" sz="2400"/>
              <a:t>Химическая промышленность                           1,0</a:t>
            </a:r>
          </a:p>
          <a:p>
            <a:pPr>
              <a:buFont typeface="Arial" charset="0"/>
              <a:buChar char="•"/>
            </a:pPr>
            <a:r>
              <a:rPr lang="ru-RU" sz="2400"/>
              <a:t>Бумажная промышленность                              0,8</a:t>
            </a:r>
          </a:p>
          <a:p>
            <a:pPr>
              <a:buFont typeface="Arial" charset="0"/>
              <a:buChar char="•"/>
            </a:pPr>
            <a:r>
              <a:rPr lang="ru-RU" sz="2400"/>
              <a:t>Прочие отрасли                                                     </a:t>
            </a:r>
            <a:r>
              <a:rPr lang="ru-RU" sz="2800"/>
              <a:t>0,5</a:t>
            </a:r>
          </a:p>
          <a:p>
            <a:pPr>
              <a:buFont typeface="Arial" charset="0"/>
              <a:buChar char="•"/>
            </a:pPr>
            <a:endParaRPr lang="ru-RU" sz="280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chemeClr val="tx2">
                    <a:satMod val="130000"/>
                  </a:schemeClr>
                </a:solidFill>
              </a:rPr>
              <a:t>Размер годовых страховых взносов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Размер годовых страховых взносов в первые три года страхования может составлять 90% от рассчитанной базисной величины.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Если в течение этих трех лет не будет возбуждено ни одного риска и не обнаружатся обстоятельства, которые могут к нему привести, размеры годовых взносов в последующем будут уменьшаться: 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4-й год страхования – 85% от базисной суммы;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5-й год страхования – 80% от базисной суммы;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6-й и 7-й годы страхования – 75% от базисной суммы;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последующий период страхования – 70% от базисной суммы.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Общая ставка страхового платежа должна быть не менее 12% в том случае, если в перечень страховых событий включаются также стихийные бедствия и катастрофы.</a:t>
            </a:r>
          </a:p>
          <a:p>
            <a:pPr marL="36576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В целом, тарифные ставки по экологическому страхованию в 1,5-2 раза выше тарифных ставок по страхованию ответственности. Очевидно, что такие платежи для страхователей неприемлемы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54f23e028bfdbd9dd6f94e68187f083439e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2341</TotalTime>
  <Words>4866</Words>
  <Application>Microsoft Office PowerPoint</Application>
  <PresentationFormat>Экран (4:3)</PresentationFormat>
  <Paragraphs>427</Paragraphs>
  <Slides>119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119</vt:i4>
      </vt:variant>
    </vt:vector>
  </HeadingPairs>
  <TitlesOfParts>
    <vt:vector size="128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Экологическая безопасность: реальность и перспективы</vt:lpstr>
      <vt:lpstr>Часть 1</vt:lpstr>
      <vt:lpstr>Экологическая безопасность</vt:lpstr>
      <vt:lpstr>«Экологическая опасность» экологическое неблагополучие</vt:lpstr>
      <vt:lpstr>Экологическое неблагополучие</vt:lpstr>
      <vt:lpstr>Аральское море</vt:lpstr>
      <vt:lpstr>Мертвое море</vt:lpstr>
      <vt:lpstr>Иордан</vt:lpstr>
      <vt:lpstr>Законом «Об охране окружающей среды» установлены следующие определения:</vt:lpstr>
      <vt:lpstr>Экологические кризисы и революции (масштаб условный), по Н. Ф. Реймерсу, 1990</vt:lpstr>
      <vt:lpstr>2 концепции решения глобальных экологических проблем</vt:lpstr>
      <vt:lpstr>Основоположники учения о биосфере</vt:lpstr>
      <vt:lpstr>Пути решения экологических кризисов современности</vt:lpstr>
      <vt:lpstr>Циклы развития мировой экономики</vt:lpstr>
      <vt:lpstr>Пять длинных циклов роста и один будущий цикл </vt:lpstr>
      <vt:lpstr>Характеристика общемировых экологических тенденций</vt:lpstr>
      <vt:lpstr>Социальные последствия нерешенных экологических проблем</vt:lpstr>
      <vt:lpstr>Международные индексы, используемые для оценки состояния окружающей среды</vt:lpstr>
      <vt:lpstr>Международные индексы, используемые для оценки состояния окружающей среды</vt:lpstr>
      <vt:lpstr>Международные индексы, используемые для оценки состояния окружающей среды</vt:lpstr>
      <vt:lpstr>Международные индексы, используемые для оценки состояния окружающей среды</vt:lpstr>
      <vt:lpstr>Международные индексы, используемые для оценки состояния окружающей среды</vt:lpstr>
      <vt:lpstr>Международные индексы, используемые для оценки состояния окружающей среды (видео)</vt:lpstr>
      <vt:lpstr>Международные индексы, используемые для оценки состояния окружающей среды</vt:lpstr>
      <vt:lpstr>Индекс экологической эффективности (EPI)</vt:lpstr>
      <vt:lpstr>Структура  индекса EPI </vt:lpstr>
      <vt:lpstr>Структура  индекса EPI</vt:lpstr>
      <vt:lpstr>Структура  индекса EPI</vt:lpstr>
      <vt:lpstr>Особенность индекса (видео)</vt:lpstr>
      <vt:lpstr>Значение переменных индекса EPI в России</vt:lpstr>
      <vt:lpstr>Значение индекса EPI для России </vt:lpstr>
      <vt:lpstr>Экологическое законодательство РФ</vt:lpstr>
      <vt:lpstr>Федеральный закон "Об охране окружающей среды" от 10.01.2002 N 7-ФЗ (14 глав, 84 ст.): </vt:lpstr>
      <vt:lpstr>Глава I  ст. 1Общие положения</vt:lpstr>
      <vt:lpstr>Ст.1 Толкование значения терминов</vt:lpstr>
      <vt:lpstr>Законодательство в области охраны ОС</vt:lpstr>
      <vt:lpstr>Ст.3 Основные принципы охраны ОС</vt:lpstr>
      <vt:lpstr>Презентация PowerPoint</vt:lpstr>
      <vt:lpstr>Ст.4 Объекты охраны ОС</vt:lpstr>
      <vt:lpstr>Объекты НВОС</vt:lpstr>
      <vt:lpstr>Примеры объектов НВОС</vt:lpstr>
      <vt:lpstr>Гл.II Основы управления в области охраны ОС</vt:lpstr>
      <vt:lpstr>Ст 8 Органы управления  ООС</vt:lpstr>
      <vt:lpstr>Глава III Права и обязанности граждан, общественных объединений и НКО в области ООС</vt:lpstr>
      <vt:lpstr>Ст 13 : обеспечение прав граждан</vt:lpstr>
      <vt:lpstr>Глава IV Экономическое регулирование в ООС </vt:lpstr>
      <vt:lpstr>Плата за негативное воздействие на окружающую среду</vt:lpstr>
      <vt:lpstr>Стимулирование природоохранной деятельности</vt:lpstr>
      <vt:lpstr>Критерии НДТ</vt:lpstr>
      <vt:lpstr>ИТС по НДТ</vt:lpstr>
      <vt:lpstr>Внедрение НДТ</vt:lpstr>
      <vt:lpstr>Гл.V Нормирование в ООС</vt:lpstr>
      <vt:lpstr>Ст.31 Экологическая сертификация</vt:lpstr>
      <vt:lpstr>Комплексное экологическое разрешение (КЭР)</vt:lpstr>
      <vt:lpstr>Глава VI ОВОС и экологическая экспертиза</vt:lpstr>
      <vt:lpstr>Принципы экологической экспертизы</vt:lpstr>
      <vt:lpstr>Глава VII Требования в области ООС при осуществлении хозяйственной или иной деятельности</vt:lpstr>
      <vt:lpstr>Глава VIII Зоны экологического бедствия</vt:lpstr>
      <vt:lpstr>Глава IX Природные объекты, находящиеся под особой охраной</vt:lpstr>
      <vt:lpstr>Глава X Государственный экологический мониторинг</vt:lpstr>
      <vt:lpstr>Глава XI. Государственный экологический надзор. Производственный и общественный контроль в области охраны окружающей среды</vt:lpstr>
      <vt:lpstr>Листья</vt:lpstr>
      <vt:lpstr>Глава XIV. Ответственность за нарушение законодательства в области охраны окружающей среды и разрешение споров в области охраны окружающей среды</vt:lpstr>
      <vt:lpstr>Глава XIV_1. Ликвидация накопленного вреда окружающей среде</vt:lpstr>
      <vt:lpstr>Учет и категорирование объектов НВОС</vt:lpstr>
      <vt:lpstr>Пример подхода к ликвидации накопленного экологического ущерба</vt:lpstr>
      <vt:lpstr>Глава XV. Международное сотрудничество в области охраны окружающей среды</vt:lpstr>
      <vt:lpstr>Экологические обязательства РФ</vt:lpstr>
      <vt:lpstr>Статья 82. Международные договоры Российской Федерации</vt:lpstr>
      <vt:lpstr>Презентация PowerPoint</vt:lpstr>
      <vt:lpstr>Часть 2</vt:lpstr>
      <vt:lpstr>Опасность и риск</vt:lpstr>
      <vt:lpstr>Экологическая опасность</vt:lpstr>
      <vt:lpstr>Экологический риск – как мера экологической опасности</vt:lpstr>
      <vt:lpstr> Этапы управления риском</vt:lpstr>
      <vt:lpstr>Оценка экологического риска - определение его вероятности и размеров ущерба</vt:lpstr>
      <vt:lpstr>Прогнозирование  чрезвычайных ситуаций с целью управления рисками</vt:lpstr>
      <vt:lpstr>Метод дерева</vt:lpstr>
      <vt:lpstr>Роль человеческого фактора в оценках риска- классификация причин опасных действий персонала, могущих привести к техногенным чрезвычайным ситуациям (по Ризону)</vt:lpstr>
      <vt:lpstr>Анализ и управление человеческим фактором на потенциально опасном объекте</vt:lpstr>
      <vt:lpstr>Культура безопасности</vt:lpstr>
      <vt:lpstr>Методы снижения рисков</vt:lpstr>
      <vt:lpstr>Программа управления рисками</vt:lpstr>
      <vt:lpstr>Часть 3</vt:lpstr>
      <vt:lpstr>Экологическое страхование</vt:lpstr>
      <vt:lpstr>Экологическое страхование</vt:lpstr>
      <vt:lpstr>Экономическая сущность экологического страхования</vt:lpstr>
      <vt:lpstr>Функции экострахования</vt:lpstr>
      <vt:lpstr>Функции экострахования</vt:lpstr>
      <vt:lpstr>Страхователи</vt:lpstr>
      <vt:lpstr>Условие экострахования:</vt:lpstr>
      <vt:lpstr>Законодательная база экострахования</vt:lpstr>
      <vt:lpstr>Федеральный закон от 27 июля 2010 г. N 225-ФЗ "Об обязательном страховании гражданской ответственности владельца опасного объекта за причинение вреда в результате аварии на опасном объекте» </vt:lpstr>
      <vt:lpstr>Аннотация</vt:lpstr>
      <vt:lpstr>Страховые выплаты</vt:lpstr>
      <vt:lpstr>Объем возмещения</vt:lpstr>
      <vt:lpstr>Тарифная политика</vt:lpstr>
      <vt:lpstr>Дифференциация тарифных ставок </vt:lpstr>
      <vt:lpstr>Размер годовых страховых взносов</vt:lpstr>
      <vt:lpstr>Проблемы экострахования в РФ</vt:lpstr>
      <vt:lpstr>Направления организационного решения проблемы экологического страхования</vt:lpstr>
      <vt:lpstr>Презентация PowerPoint</vt:lpstr>
      <vt:lpstr>Экологический аудит  </vt:lpstr>
      <vt:lpstr>Законодательная база</vt:lpstr>
      <vt:lpstr>Роль в экологическом менеджменте:</vt:lpstr>
      <vt:lpstr>Цели и задачи экологического аудита:</vt:lpstr>
      <vt:lpstr>продолжение</vt:lpstr>
      <vt:lpstr>Функции экологического аудита</vt:lpstr>
      <vt:lpstr>Типы экологического аудита</vt:lpstr>
      <vt:lpstr>Типы экологического аудита</vt:lpstr>
      <vt:lpstr>Инициативный и обязательный экологический аудит</vt:lpstr>
      <vt:lpstr>Обязательный экологический аудит</vt:lpstr>
      <vt:lpstr>Этапы экологического аудита</vt:lpstr>
      <vt:lpstr>2 этап.</vt:lpstr>
      <vt:lpstr>3 этап.</vt:lpstr>
      <vt:lpstr>4 этап.</vt:lpstr>
      <vt:lpstr>5 этап.</vt:lpstr>
      <vt:lpstr>Таким образом, в процессе экологического аудита:</vt:lpstr>
      <vt:lpstr>Национальная экологическая аудиторская Палата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страхование</dc:title>
  <dc:creator>катя</dc:creator>
  <cp:lastModifiedBy>КАТРИЩЕНКА</cp:lastModifiedBy>
  <cp:revision>189</cp:revision>
  <dcterms:created xsi:type="dcterms:W3CDTF">2015-03-02T19:19:00Z</dcterms:created>
  <dcterms:modified xsi:type="dcterms:W3CDTF">2022-06-24T16:13:52Z</dcterms:modified>
</cp:coreProperties>
</file>