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handoutMasterIdLst>
    <p:handoutMasterId r:id="rId18"/>
  </p:handoutMasterIdLst>
  <p:sldIdLst>
    <p:sldId id="256" r:id="rId3"/>
    <p:sldId id="257" r:id="rId4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59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  <a:srgbClr val="202020"/>
    <a:srgbClr val="323232"/>
    <a:srgbClr val="CC3300"/>
    <a:srgbClr val="CC0000"/>
    <a:srgbClr val="FF3300"/>
    <a:srgbClr val="990000"/>
    <a:srgbClr val="FF8D41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2278" autoAdjust="0"/>
    <p:restoredTop sz="94660"/>
  </p:normalViewPr>
  <p:slideViewPr>
    <p:cSldViewPr snapToGrid="0" showGuides="1">
      <p:cViewPr varScale="1">
        <p:scale>
          <a:sx n="117" d="100"/>
          <a:sy n="117" d="100"/>
        </p:scale>
        <p:origin x="510" y="102"/>
      </p:cViewPr>
      <p:guideLst>
        <p:guide orient="horz" pos="2159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0" cy="720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20" Type="http://schemas.openxmlformats.org/officeDocument/2006/relationships/viewProps" Target="viewProps.xml"/><Relationship Id="rId2" Type="http://schemas.openxmlformats.org/officeDocument/2006/relationships/theme" Target="theme/theme1.xml"/><Relationship Id="rId19" Type="http://schemas.openxmlformats.org/officeDocument/2006/relationships/presProps" Target="presProps.xml"/><Relationship Id="rId18" Type="http://schemas.openxmlformats.org/officeDocument/2006/relationships/handoutMaster" Target="handoutMasters/handoutMaster1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45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45"/>
            </a:lvl1pPr>
          </a:lstStyle>
          <a:p>
            <a:fld id="{0F9B84EA-7D68-4D60-9CB1-D50884785D1C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45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45"/>
            </a:lvl1pPr>
          </a:lstStyle>
          <a:p>
            <a:fld id="{8D4E0FC9-F1F8-4FAE-9988-3BA365CFD46F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C8D182-E4C8-4120-9249-FC9774456FFA}" type="datetimeFigureOut">
              <a:rPr lang="en-US" smtClean="0"/>
            </a:fld>
            <a:endParaRPr lang="en-US"/>
          </a:p>
        </p:txBody>
      </p:sp>
      <p:sp>
        <p:nvSpPr>
          <p:cNvPr id="4" name="Slide Image Placehoder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 Placeholder 4"/>
          <p:cNvSpPr>
            <a:spLocks noGrp="1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D0DACE-38E0-42D2-9336-2B707D34BC6D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мещающий образ слайда 1"/>
          <p:cNvSpPr/>
          <p:nvPr>
            <p:ph type="sldImg" idx="2"/>
          </p:nvPr>
        </p:nvSpPr>
        <p:spPr/>
      </p:sp>
      <p:sp>
        <p:nvSpPr>
          <p:cNvPr id="3" name="Замещающий текст 2"/>
          <p:cNvSpPr/>
          <p:nvPr>
            <p:ph type="body" idx="3"/>
          </p:nvPr>
        </p:nvSpPr>
        <p:spPr/>
        <p:txBody>
          <a:bodyPr/>
          <a:p>
            <a:r>
              <a:rPr lang="ru-RU" altLang="en-US"/>
              <a:t>такие, как удовлетворение органических потребностей ребенка, формирование у него некоторых личностных качеств, в достаточной мере осознаются матерью и обществом. Другие существуют в общественном сознании и сознании матери в преобразованной форме, представления об их значении для ребенка в разной степени приближаются к биологическим и социокультурным задачам его развития. Так, поддержание эмоционального благополучия, развитие привязанности и ее культурных особенностей, развитие общения обеспечены принятыми в культуре и передающимися из поколения в поколение способами взаимодействия с ребенком, включающими установление режима кормления, способов пеленания, количеством и качеством тактильного контакта, способами и сроками отнятия от груди, формами перераспределения материнских функций, манерой жалеть, поощрять и наказывать ребенка. Все это вполне определенно интерпретируется в аспекте будущих качеств характера ребенка, его физических и личностных особенностей.</a:t>
            </a:r>
            <a:endParaRPr lang="ru-RU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мещающий образ слайда 1"/>
          <p:cNvSpPr/>
          <p:nvPr>
            <p:ph type="sldImg" idx="2"/>
          </p:nvPr>
        </p:nvSpPr>
        <p:spPr/>
      </p:sp>
      <p:sp>
        <p:nvSpPr>
          <p:cNvPr id="3" name="Замещающий текст 2"/>
          <p:cNvSpPr/>
          <p:nvPr>
            <p:ph type="body" idx="3"/>
          </p:nvPr>
        </p:nvSpPr>
        <p:spPr/>
        <p:txBody>
          <a:bodyPr/>
          <a:p>
            <a:r>
              <a:rPr lang="ru-RU" altLang="en-US"/>
              <a:t>в традиционных культурах мать освобождается от многих других социальных и семейных функций, и чем больше она занята с ребенком, тем меньше ее участие в других сферах жизни семьи и общества. Наибольшая концентрация на матери всех функций (и материнских, и семейных, а часто и других, общественных) существует в условиях нуклеарной семьи евро-американского типа. Наиболее это выражено в Западной Европе и в США (причем только для населения западно-европейского происхождения)</a:t>
            </a:r>
            <a:endParaRPr lang="ru-RU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мещающий образ слайда 1"/>
          <p:cNvSpPr/>
          <p:nvPr>
            <p:ph type="sldImg" idx="2"/>
          </p:nvPr>
        </p:nvSpPr>
        <p:spPr/>
      </p:sp>
      <p:sp>
        <p:nvSpPr>
          <p:cNvPr id="3" name="Замещающий текст 2"/>
          <p:cNvSpPr/>
          <p:nvPr>
            <p:ph type="body" idx="3"/>
          </p:nvPr>
        </p:nvSpPr>
        <p:spPr/>
        <p:txBody>
          <a:bodyPr/>
          <a:p>
            <a:r>
              <a:rPr lang="ru-RU" altLang="en-US"/>
              <a:t>даже самые «главные» и наиболее тесно связанные с развитием видотипичных особенностей ребенка функции матери, регулируемые ее эмоциональным отношением к нему, не являются полностью обеспеченными врожденными механизмами.</a:t>
            </a:r>
            <a:endParaRPr lang="ru-RU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мещающий образ слайда 1"/>
          <p:cNvSpPr/>
          <p:nvPr>
            <p:ph type="sldImg" idx="2"/>
          </p:nvPr>
        </p:nvSpPr>
        <p:spPr/>
      </p:sp>
      <p:sp>
        <p:nvSpPr>
          <p:cNvPr id="3" name="Замещающий текст 2"/>
          <p:cNvSpPr/>
          <p:nvPr>
            <p:ph type="body" idx="3"/>
          </p:nvPr>
        </p:nvSpPr>
        <p:spPr/>
        <p:txBody>
          <a:bodyPr/>
          <a:p>
            <a:r>
              <a:rPr lang="ru-RU" altLang="en-US"/>
              <a:t>объекты цели есть в наличии (в самой ситуации или в представлении субъекта на высших стадиях развития), а сама цель только должна быть достигнута и представляет собой измененную ситуацию по отношению к имеющейся. Как надо изменять ситуацию и какие для этого применять средства, зависит как от самого субъекта, так и от условий осуществления деятельности. Соотношение условий среды и возможностей субъекта всегда индивидуально. Поэтому у любого субъекта существует свой индивидуальный «набор целей» и способов их достижения. Выбор наиболее пригодных целей и способов их достижения определяется всем предыдущим опытом субъекта. У человека этот процесс изучается в психологии мотивации достижений (какие по трудности цели выбирает субъект и с какой интенсивностью и настойчивостью их достигает) и в психологии личности (какие цели и средства выбирает субъект и как соотносит с предлагаемыми обществом). В онтогенезе развитие способов постановки целей, выбор самих целей и средств их достижения проходит длительный путь развития. У человека в этот процесс с самых ранних этапов включается общество. У животных в этой роли выступает сама среда. При возникновении группового образа жизни эта среда усложняется, в нее включаются другие субъекты. Субъект уже вынужден выбирать из имеющихся в его репертуаре целей (как предвидимых на основе своего опыта возможностей изменения ситуации — на интеллектуальной стадии развития) И средств их достижения те, которые пригодны для данного случая в присутствии других особей. Например, в иерархически организованных сообществах обезьян подчиненные особи в присутствии старших по рангу не приближаются к пище, а по отношению к особям более низкого ранга, напротив, имеют в этом отношении преимущество. При изменениях в структуре группы они сразу изменяют свое поведение. Самки в таких сообществах в присутствии вожака при конфликтах друг с другом ведут себя весьма сдержанно и быстро прекращают драку при одном его взгляде или жесте. В его отсутствии, напротив, ведут себя агрессивно.</a:t>
            </a:r>
            <a:endParaRPr lang="ru-RU" altLang="en-US"/>
          </a:p>
          <a:p>
            <a:r>
              <a:rPr lang="ru-RU" altLang="en-US"/>
              <a:t>Помимо самих целей и средств их достижения, существуют представления о том, как субъект должен переживать соответствие или несоответствие своего поведения культурным нормам. Иерархия целей и даже самих потребностей тоже регламентируется культурной моделью и получила название ценностей. В каждой культуре существует своя модель этих ценностей и того, какую индивидуальную структуру ценностно-смысловых ориентации должен иметь субъект. Все это в той или иной степени обусловлено условиями и задачами развития общества. </a:t>
            </a:r>
            <a:endParaRPr lang="ru-RU" altLang="en-US"/>
          </a:p>
          <a:p>
            <a:endParaRPr lang="ru-RU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322962"/>
            <a:ext cx="9144000" cy="2187001"/>
          </a:xfrm>
        </p:spPr>
        <p:txBody>
          <a:bodyPr anchor="b">
            <a:normAutofit/>
          </a:bodyPr>
          <a:lstStyle>
            <a:lvl1pPr algn="ctr">
              <a:lnSpc>
                <a:spcPct val="130000"/>
              </a:lnSpc>
              <a:defRPr sz="6000">
                <a:effectLst/>
                <a:latin typeface="Calibri Light" panose="020F030202020403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Date Placeholder 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</a:fld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 Light" panose="020F0302020204030204" pitchFamily="34" charset="0"/>
                <a:ea typeface="+mj-ea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</a:fld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>
          <a:xfrm>
            <a:off x="838200" y="551543"/>
            <a:ext cx="10515600" cy="5558971"/>
          </a:xfrm>
        </p:spPr>
        <p:txBody>
          <a:bodyPr/>
          <a:lstStyle/>
          <a:p>
            <a:pPr lvl="0"/>
            <a:r>
              <a:rPr lang="en-US" dirty="0">
                <a:sym typeface="+mn-ea"/>
              </a:rPr>
              <a:t>Click to edit Master text styles</a:t>
            </a:r>
            <a:endParaRPr lang="en-US" dirty="0"/>
          </a:p>
          <a:p>
            <a:pPr lvl="1"/>
            <a:r>
              <a:rPr lang="en-US" dirty="0">
                <a:sym typeface="+mn-ea"/>
              </a:rPr>
              <a:t>Second level</a:t>
            </a:r>
            <a:endParaRPr lang="en-US" dirty="0"/>
          </a:p>
          <a:p>
            <a:pPr lvl="2"/>
            <a:r>
              <a:rPr lang="en-US" dirty="0">
                <a:sym typeface="+mn-ea"/>
              </a:rPr>
              <a:t>Third level</a:t>
            </a:r>
            <a:endParaRPr lang="en-US" dirty="0"/>
          </a:p>
          <a:p>
            <a:pPr lvl="3"/>
            <a:r>
              <a:rPr lang="en-US" dirty="0">
                <a:sym typeface="+mn-ea"/>
              </a:rPr>
              <a:t>Fourth level</a:t>
            </a:r>
            <a:endParaRPr lang="en-US" dirty="0"/>
          </a:p>
          <a:p>
            <a:pPr lvl="4"/>
            <a:r>
              <a:rPr lang="en-US" dirty="0">
                <a:sym typeface="+mn-ea"/>
              </a:rPr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 anchor="ctr" anchorCtr="0">
            <a:normAutofit/>
          </a:bodyPr>
          <a:lstStyle>
            <a:lvl1pPr>
              <a:defRPr sz="4400" b="1">
                <a:effectLst/>
                <a:latin typeface="Calibri Light" panose="020F030202020403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7700" y="1825625"/>
            <a:ext cx="10515600" cy="4351338"/>
          </a:xfrm>
        </p:spPr>
        <p:txBody>
          <a:bodyPr>
            <a:normAutofit/>
          </a:bodyPr>
          <a:lstStyle>
            <a:lvl1pPr>
              <a:defRPr sz="280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2pPr>
            <a:lvl3pPr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3pPr>
            <a:lvl4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4pPr>
            <a:lvl5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 smtClean="0"/>
          </a:p>
          <a:p>
            <a:pPr lvl="1"/>
            <a:r>
              <a:rPr lang="en-US" dirty="0"/>
              <a:t>Second level 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3750945"/>
            <a:ext cx="9843135" cy="811530"/>
          </a:xfrm>
        </p:spPr>
        <p:txBody>
          <a:bodyPr anchor="b">
            <a:noAutofit/>
          </a:bodyPr>
          <a:lstStyle>
            <a:lvl1pPr>
              <a:defRPr sz="6000">
                <a:effectLst/>
              </a:defRPr>
            </a:lvl1pPr>
          </a:lstStyle>
          <a:p>
            <a:r>
              <a:rPr lang="en-US" dirty="0" smtClean="0">
                <a:sym typeface="+mn-ea"/>
              </a:rPr>
              <a:t>Click to edit Master title style</a:t>
            </a:r>
            <a:endParaRPr lang="en-US" dirty="0" smtClean="0">
              <a:sym typeface="+mn-ea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610028"/>
            <a:ext cx="7321550" cy="647555"/>
          </a:xfrm>
        </p:spPr>
        <p:txBody>
          <a:bodyPr>
            <a:noAutofit/>
          </a:bodyPr>
          <a:lstStyle>
            <a:lvl1pPr marL="0" indent="0">
              <a:buNone/>
              <a:defRPr sz="2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>
            <a:normAutofit/>
          </a:bodyPr>
          <a:lstStyle>
            <a:lvl1pPr>
              <a:defRPr sz="4400" b="0" i="0">
                <a:effectLst/>
              </a:defRPr>
            </a:lvl1pPr>
          </a:lstStyle>
          <a:p>
            <a:r>
              <a:rPr lang="en-US" dirty="0" smtClean="0">
                <a:sym typeface="+mn-ea"/>
              </a:rPr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47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80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>
              <a:lnSpc>
                <a:spcPct val="150000"/>
              </a:lnSpc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2pPr>
            <a:lvl3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3pPr>
            <a:lvl4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4pPr>
            <a:lvl5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1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kumimoji="0" lang="en-US" sz="2800" b="0" i="0" u="none" strike="noStrike" kern="1200" cap="none" spc="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>
              <a:lnSpc>
                <a:spcPct val="150000"/>
              </a:lnSpc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>
                <a:sym typeface="+mn-ea"/>
              </a:rPr>
              <a:t>Second level</a:t>
            </a:r>
            <a:endParaRPr lang="en-US" dirty="0"/>
          </a:p>
          <a:p>
            <a:pPr lvl="2"/>
            <a:r>
              <a:rPr lang="en-US" dirty="0">
                <a:sym typeface="+mn-ea"/>
              </a:rPr>
              <a:t>Third level</a:t>
            </a:r>
            <a:endParaRPr lang="en-US" dirty="0"/>
          </a:p>
          <a:p>
            <a:pPr lvl="3"/>
            <a:r>
              <a:rPr lang="en-US" dirty="0">
                <a:sym typeface="+mn-ea"/>
              </a:rPr>
              <a:t>Fourth level</a:t>
            </a:r>
            <a:endParaRPr lang="en-US" dirty="0"/>
          </a:p>
          <a:p>
            <a:pPr lvl="4"/>
            <a:r>
              <a:rPr lang="en-US" dirty="0">
                <a:sym typeface="+mn-ea"/>
              </a:rPr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 sz="4400"/>
            </a:lvl1pPr>
          </a:lstStyle>
          <a:p>
            <a:r>
              <a:rPr lang="en-US" dirty="0" smtClean="0">
                <a:sym typeface="+mn-ea"/>
              </a:rPr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744961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615609"/>
            <a:ext cx="5157787" cy="3574054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744961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  <a:endParaRPr lang="en-US" dirty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615609"/>
            <a:ext cx="5183188" cy="3574054"/>
          </a:xfrm>
        </p:spPr>
        <p:txBody>
          <a:bodyPr/>
          <a:lstStyle/>
          <a:p>
            <a:pPr lvl="0"/>
            <a:r>
              <a:rPr lang="en-US" dirty="0">
                <a:sym typeface="+mn-ea"/>
              </a:rPr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766219"/>
            <a:ext cx="10515600" cy="1325563"/>
          </a:xfrm>
        </p:spPr>
        <p:txBody>
          <a:bodyPr>
            <a:normAutofit/>
          </a:bodyPr>
          <a:lstStyle>
            <a:lvl1pPr algn="ctr">
              <a:defRPr sz="4400" b="0">
                <a:effectLst/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747" y="127000"/>
            <a:ext cx="4165200" cy="1600200"/>
          </a:xfrm>
        </p:spPr>
        <p:txBody>
          <a:bodyPr anchor="ctr" anchorCtr="0">
            <a:normAutofit/>
          </a:bodyPr>
          <a:lstStyle>
            <a:lvl1pPr>
              <a:defRPr sz="3200" b="0">
                <a:effectLst/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4000" y="766354"/>
            <a:ext cx="5817375" cy="509444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1827" y="2057400"/>
            <a:ext cx="4165200" cy="3811588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9D74-47D9-4702-A33C-335B63B48DBF}" type="datetimeFigureOut">
              <a:rPr lang="en-US" smtClean="0"/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47A4-756D-490B-A52F-7D9E2C9FC05F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24484" y="365125"/>
            <a:ext cx="1529316" cy="5811838"/>
          </a:xfrm>
        </p:spPr>
        <p:txBody>
          <a:bodyPr vert="eaVert">
            <a:norm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8879958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en-US" dirty="0" smtClean="0"/>
              <a:t>Click to edit Master text styles</a:t>
            </a:r>
            <a:endParaRPr lang="en-US" dirty="0" smtClean="0"/>
          </a:p>
          <a:p>
            <a:pPr lvl="1"/>
            <a:r>
              <a:rPr lang="en-US" dirty="0" smtClean="0"/>
              <a:t>Second level</a:t>
            </a:r>
            <a:endParaRPr lang="en-US" dirty="0" smtClean="0"/>
          </a:p>
          <a:p>
            <a:pPr lvl="2"/>
            <a:r>
              <a:rPr lang="en-US" dirty="0" smtClean="0"/>
              <a:t>Third level</a:t>
            </a:r>
            <a:endParaRPr lang="en-US" dirty="0"/>
          </a:p>
          <a:p>
            <a:pPr lvl="3"/>
            <a:r>
              <a:rPr lang="en-US" dirty="0" smtClean="0"/>
              <a:t>Fourth level</a:t>
            </a:r>
            <a:endParaRPr lang="en-US" dirty="0"/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en-US" smtClean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fld id="{49AE70B2-8BF9-45C0-BB95-33D1B9D3A854}" type="slidenum">
              <a:rPr lang="en-US" smtClean="0"/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Calibri Light" panose="020F0302020204030204" pitchFamily="34" charset="0"/>
          <a:ea typeface="+mj-ea"/>
          <a:cs typeface="+mj-cs"/>
        </a:defRPr>
      </a:lvl1pPr>
    </p:titleStyle>
    <p:bodyStyle>
      <a:lvl1pPr marL="0" marR="0" indent="0" algn="l" defTabSz="914400" rtl="0" eaLnBrk="1" fontAlgn="auto" latinLnBrk="0" hangingPunct="1">
        <a:lnSpc>
          <a:spcPct val="90000"/>
        </a:lnSpc>
        <a:spcBef>
          <a:spcPts val="1000"/>
        </a:spcBef>
        <a:spcAft>
          <a:spcPts val="0"/>
        </a:spcAft>
        <a:buClrTx/>
        <a:buSzTx/>
        <a:buFont typeface="Arial" panose="020B0604020202020204" pitchFamily="34" charset="0"/>
        <a:buNone/>
        <a:defRPr sz="2800" b="0" kern="1200">
          <a:solidFill>
            <a:schemeClr val="tx1"/>
          </a:solidFill>
          <a:latin typeface="Calibri Light" panose="020F030202020403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 baseline="0">
          <a:solidFill>
            <a:schemeClr val="tx1"/>
          </a:solidFill>
          <a:latin typeface="Calibri Light" panose="020F030202020403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effectLst/>
          <a:latin typeface="Calibri Light" panose="020F0302020204030204" pitchFamily="34" charset="0"/>
          <a:ea typeface="+mn-ea"/>
          <a:cs typeface="Calibri Light" panose="020F030202020403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effectLst/>
          <a:latin typeface="Calibri Light" panose="020F0302020204030204" pitchFamily="34" charset="0"/>
          <a:ea typeface="+mn-ea"/>
          <a:cs typeface="Calibri Light" panose="020F030202020403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effectLst/>
          <a:latin typeface="Calibri Light" panose="020F0302020204030204" pitchFamily="34" charset="0"/>
          <a:ea typeface="+mn-ea"/>
          <a:cs typeface="Calibri Light" panose="020F030202020403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altLang="en-US">
                <a:latin typeface="Tahoma" panose="020B0604030504040204" charset="0"/>
                <a:cs typeface="Tahoma" panose="020B0604030504040204" charset="0"/>
              </a:rPr>
              <a:t>Психологическая структура родительства</a:t>
            </a:r>
            <a:endParaRPr lang="ru-RU" altLang="en-US">
              <a:latin typeface="Tahoma" panose="020B0604030504040204" charset="0"/>
              <a:cs typeface="Tahoma" panose="020B0604030504040204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altLang="en-US"/>
              <a:t>по Филипповой Г. Г. </a:t>
            </a:r>
            <a:endParaRPr lang="ru-RU" alt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7700" y="80645"/>
            <a:ext cx="10515600" cy="1325563"/>
          </a:xfrm>
        </p:spPr>
        <p:txBody>
          <a:bodyPr>
            <a:normAutofit fontScale="90000"/>
          </a:bodyPr>
          <a:p>
            <a:r>
              <a:rPr lang="ru-RU" altLang="en-US"/>
              <a:t>Филогенез онтогенеза и заботы о потомстве</a:t>
            </a:r>
            <a:endParaRPr lang="ru-RU" altLang="en-US"/>
          </a:p>
        </p:txBody>
      </p:sp>
      <p:graphicFrame>
        <p:nvGraphicFramePr>
          <p:cNvPr id="4" name="Замещающее содержимое 3"/>
          <p:cNvGraphicFramePr/>
          <p:nvPr>
            <p:ph idx="1"/>
          </p:nvPr>
        </p:nvGraphicFramePr>
        <p:xfrm>
          <a:off x="0" y="1122045"/>
          <a:ext cx="12155805" cy="5760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62065"/>
                <a:gridCol w="3027680"/>
                <a:gridCol w="2766060"/>
              </a:tblGrid>
              <a:tr h="701040">
                <a:tc>
                  <a:txBody>
                    <a:bodyPr/>
                    <a:p>
                      <a:pPr>
                        <a:buNone/>
                      </a:pPr>
                      <a:r>
                        <a:rPr lang="ru-RU" altLang="en-US" sz="2400"/>
                        <a:t>Забота о потомстве</a:t>
                      </a:r>
                      <a:endParaRPr lang="ru-RU" altLang="en-US" sz="240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ru-RU" altLang="en-US" sz="2400"/>
                        <a:t>Онтогенез</a:t>
                      </a:r>
                      <a:endParaRPr lang="ru-RU" altLang="en-US" sz="240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ru-RU" altLang="en-US" sz="2000"/>
                        <a:t>Стадия развития</a:t>
                      </a:r>
                      <a:endParaRPr lang="ru-RU" altLang="en-US" sz="2000"/>
                    </a:p>
                    <a:p>
                      <a:pPr>
                        <a:buNone/>
                      </a:pPr>
                      <a:r>
                        <a:rPr lang="ru-RU" altLang="en-US" sz="2000"/>
                        <a:t>психики</a:t>
                      </a:r>
                      <a:endParaRPr lang="ru-RU" altLang="en-US" sz="2000"/>
                    </a:p>
                  </a:txBody>
                  <a:tcPr/>
                </a:tc>
              </a:tr>
              <a:tr h="5059680">
                <a:tc>
                  <a:txBody>
                    <a:bodyPr/>
                    <a:p>
                      <a:pPr>
                        <a:buNone/>
                      </a:pPr>
                      <a:r>
                        <a:rPr lang="ru-RU" altLang="en-US" sz="2200"/>
                        <a:t>5. Специально организованная деятельность родителей, направленная на удовлетворение потребностей детенышей и освоение ими взрослых форм поведения.</a:t>
                      </a:r>
                      <a:endParaRPr lang="ru-RU" altLang="en-US" sz="2200"/>
                    </a:p>
                    <a:p>
                      <a:pPr>
                        <a:buNone/>
                      </a:pPr>
                      <a:r>
                        <a:rPr lang="ru-RU" altLang="en-US" sz="2200"/>
                        <a:t>5.</a:t>
                      </a:r>
                      <a:r>
                        <a:rPr lang="ru-RU" altLang="en-US" sz="1800"/>
                        <a:t>1. Предоставляют условия для формирования взрослой структуры деятельности, мотивационно-потребностной сферы и мотивационных механизмов.</a:t>
                      </a:r>
                      <a:endParaRPr lang="ru-RU" altLang="en-US" sz="1800"/>
                    </a:p>
                    <a:p>
                      <a:pPr>
                        <a:buNone/>
                      </a:pPr>
                      <a:r>
                        <a:rPr lang="ru-RU" altLang="en-US" sz="1800"/>
                        <a:t>5.2. Обучение детенышей взрослым формам поведения при их участии в соответствующей деятельности взрослых.</a:t>
                      </a:r>
                      <a:endParaRPr lang="ru-RU" altLang="en-US" sz="1800"/>
                    </a:p>
                    <a:p>
                      <a:pPr>
                        <a:buNone/>
                      </a:pPr>
                      <a:r>
                        <a:rPr lang="ru-RU" altLang="en-US" sz="1800"/>
                        <a:t>5.3. Деятельность родителей направлена на развитие у детенышей новых форм поведения, родители действуют для получения удовольствия от взаимодействия с детенышами.</a:t>
                      </a:r>
                      <a:endParaRPr lang="ru-RU" altLang="en-US" sz="1800"/>
                    </a:p>
                    <a:p>
                      <a:pPr>
                        <a:buNone/>
                      </a:pPr>
                      <a:r>
                        <a:rPr lang="ru-RU" altLang="en-US" sz="1800"/>
                        <a:t>5.4. Осознанная или культурно обусловленная деятельность родителей по удовлетворению потребностей потомства, освоению опыта, развитию структуры деятельности, мотивационно-потребностной сферы и мотивационных механизмов.</a:t>
                      </a:r>
                      <a:endParaRPr lang="ru-RU" altLang="en-US" sz="180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ru-RU" altLang="en-US" sz="2000"/>
                        <a:t>5 Удовлетворение потребностей, развитие взрослых структур деятельности, мотивационно-потребностной сферы, мотивационных механизмов, освоение видотипичных средств отражения происходит в процессе совместной деятельности со взрослым.</a:t>
                      </a:r>
                      <a:endParaRPr lang="ru-RU" altLang="en-US" sz="200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ru-RU" altLang="en-US" sz="2400"/>
                        <a:t>Высший уровень интеллектуальной стадии. Сознание.</a:t>
                      </a:r>
                      <a:endParaRPr lang="ru-RU" altLang="en-US" sz="240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ru-RU" altLang="en-US"/>
              <a:t>Готовность к родительству</a:t>
            </a:r>
            <a:endParaRPr lang="ru-RU" altLang="en-US"/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/>
        <p:txBody>
          <a:bodyPr anchor="ctr" anchorCtr="0"/>
          <a:p>
            <a:pPr marL="457200" indent="-457200">
              <a:lnSpc>
                <a:spcPct val="140000"/>
              </a:lnSpc>
              <a:buFont typeface="Arial" panose="020B0604020202020204" pitchFamily="34" charset="0"/>
              <a:buChar char="•"/>
            </a:pPr>
            <a:r>
              <a:rPr lang="ru-RU" altLang="en-US" sz="3600"/>
              <a:t>готовность ситуации</a:t>
            </a:r>
            <a:endParaRPr lang="ru-RU" altLang="en-US" sz="3600"/>
          </a:p>
          <a:p>
            <a:pPr marL="457200" indent="-457200">
              <a:lnSpc>
                <a:spcPct val="140000"/>
              </a:lnSpc>
              <a:buFont typeface="Arial" panose="020B0604020202020204" pitchFamily="34" charset="0"/>
              <a:buChar char="•"/>
            </a:pPr>
            <a:r>
              <a:rPr lang="ru-RU" altLang="en-US" sz="3600"/>
              <a:t>психологическая готовность</a:t>
            </a:r>
            <a:endParaRPr lang="ru-RU" altLang="en-US" sz="3600"/>
          </a:p>
          <a:p>
            <a:pPr marL="457200" indent="-457200">
              <a:lnSpc>
                <a:spcPct val="140000"/>
              </a:lnSpc>
              <a:buFont typeface="Arial" panose="020B0604020202020204" pitchFamily="34" charset="0"/>
              <a:buChar char="•"/>
            </a:pPr>
            <a:r>
              <a:rPr lang="ru-RU" altLang="en-US" sz="3600"/>
              <a:t>операционная готовность</a:t>
            </a:r>
            <a:endParaRPr lang="ru-RU" altLang="en-US" sz="36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ru-RU" altLang="en-US"/>
              <a:t>Готовность ситуации к родительсву</a:t>
            </a:r>
            <a:endParaRPr lang="ru-RU" altLang="en-US"/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/>
        <p:txBody>
          <a:bodyPr/>
          <a:p>
            <a:pPr marL="457200" indent="-4572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ru-RU" altLang="en-US"/>
              <a:t>пространство тела - готовность к физическому взаимодействию с ребенком; </a:t>
            </a:r>
            <a:endParaRPr lang="ru-RU" altLang="en-US"/>
          </a:p>
          <a:p>
            <a:pPr marL="457200" indent="-4572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ru-RU" altLang="en-US"/>
              <a:t>пространства дома и финансов; </a:t>
            </a:r>
            <a:endParaRPr lang="ru-RU" altLang="en-US"/>
          </a:p>
          <a:p>
            <a:pPr marL="457200" indent="-4572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ru-RU" altLang="en-US"/>
              <a:t>пространство в собственной жизни - время;</a:t>
            </a:r>
            <a:endParaRPr lang="ru-RU" altLang="en-US"/>
          </a:p>
          <a:p>
            <a:pPr marL="457200" indent="-4572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ru-RU" altLang="en-US"/>
              <a:t>пространство мысли - планы, перспективы, мечты, реалистичность представлений; </a:t>
            </a:r>
            <a:endParaRPr lang="ru-RU" altLang="en-US"/>
          </a:p>
          <a:p>
            <a:pPr marL="457200" indent="-4572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ru-RU" altLang="en-US"/>
              <a:t>пространство семьи - изменение структуры семьи</a:t>
            </a:r>
            <a:endParaRPr lang="ru-RU" alt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ru-RU" altLang="en-US"/>
              <a:t>Психологическая готовность к родительсву:</a:t>
            </a:r>
            <a:endParaRPr lang="ru-RU" altLang="en-US"/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>
          <a:xfrm>
            <a:off x="647700" y="1825625"/>
            <a:ext cx="10515600" cy="4752975"/>
          </a:xfrm>
        </p:spPr>
        <p:txBody>
          <a:bodyPr>
            <a:normAutofit fontScale="85000" lnSpcReduction="10000"/>
          </a:bodyPr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altLang="en-US"/>
              <a:t>мотивация: </a:t>
            </a:r>
            <a:endParaRPr lang="ru-RU" altLang="en-US"/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ru-RU" altLang="en-US"/>
              <a:t>по времени: латентная (гипотетическая); актуальная (здесь и сейчас)</a:t>
            </a:r>
            <a:endParaRPr lang="ru-RU" altLang="en-US"/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ru-RU" altLang="en-US"/>
              <a:t>по отношению к ребенку (конструктивная: всё что про ребенка - хочу дать, вырастить, хочу реализоваться как мать; желания родителя соизмеримы с потребностями ребенка; не конструктивная: ребенок инструмент, средство;)</a:t>
            </a:r>
            <a:endParaRPr lang="ru-RU" altLang="en-US"/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ru-RU" altLang="en-US"/>
              <a:t>ценность (материнской роли: ценность ребенка);</a:t>
            </a:r>
            <a:endParaRPr lang="ru-RU" altLang="en-US"/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ru-RU" altLang="en-US"/>
              <a:t>образ родительства (у мужчин более социализирован);</a:t>
            </a:r>
            <a:endParaRPr lang="ru-RU" altLang="en-US"/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ru-RU" altLang="en-US"/>
              <a:t>конфликты в родительской сфере;</a:t>
            </a:r>
            <a:endParaRPr lang="ru-RU" altLang="en-US"/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ru-RU" altLang="en-US"/>
              <a:t>зрелость;</a:t>
            </a:r>
            <a:endParaRPr lang="ru-RU" altLang="en-US"/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ru-RU" altLang="en-US"/>
              <a:t>привязанность;</a:t>
            </a:r>
            <a:endParaRPr lang="ru-RU" altLang="en-US"/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ru-RU" altLang="en-US"/>
              <a:t>переживание потерь (риск замещения);</a:t>
            </a:r>
            <a:endParaRPr lang="ru-RU" altLang="en-US"/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ru-RU" altLang="en-US"/>
              <a:t>особенности личности (ресурсы);</a:t>
            </a:r>
            <a:endParaRPr lang="ru-RU" alt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ctr" anchorCtr="0"/>
          <a:p>
            <a:pPr>
              <a:lnSpc>
                <a:spcPct val="150000"/>
              </a:lnSpc>
            </a:pPr>
            <a:r>
              <a:rPr lang="ru-RU" altLang="en-US"/>
              <a:t>Операционная готовность к родительсву:</a:t>
            </a:r>
            <a:endParaRPr lang="ru-RU" altLang="en-US"/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/>
        <p:txBody>
          <a:bodyPr anchor="ctr" anchorCtr="0">
            <a:normAutofit/>
          </a:bodyPr>
          <a:p>
            <a:pPr marL="171450" indent="-171450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ru-RU" altLang="en-US"/>
              <a:t>забота и уход - понимание, что и как я буду делать с ребенком на каждом этапе жизни;</a:t>
            </a:r>
            <a:endParaRPr lang="ru-RU" altLang="en-US"/>
          </a:p>
          <a:p>
            <a:pPr marL="171450" indent="-171450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ru-RU" altLang="en-US"/>
              <a:t>воспитание - что для меня значит воспитание, какие требования, поощрения и способы контроля;</a:t>
            </a:r>
            <a:endParaRPr lang="ru-RU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lang="ru-RU" altLang="en-US"/>
              <a:t>Функции родителей чрезвычайно многообразны и заключаются в:</a:t>
            </a:r>
            <a:endParaRPr lang="ru-RU" altLang="en-US"/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/>
        <p:txBody>
          <a:bodyPr anchor="ctr" anchorCtr="0"/>
          <a:p>
            <a:pPr marL="457200" indent="-457200" algn="l" fontAlgn="ctr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ru-RU" altLang="en-US">
                <a:latin typeface="Tahoma" panose="020B0604030504040204" charset="0"/>
                <a:cs typeface="Tahoma" panose="020B0604030504040204" charset="0"/>
              </a:rPr>
              <a:t>удовлетворение всех физиологических потребностей ребенка;</a:t>
            </a:r>
            <a:endParaRPr lang="ru-RU" altLang="en-US">
              <a:latin typeface="Tahoma" panose="020B0604030504040204" charset="0"/>
              <a:cs typeface="Tahoma" panose="020B0604030504040204" charset="0"/>
            </a:endParaRPr>
          </a:p>
          <a:p>
            <a:pPr marL="457200" indent="-457200" algn="l" fontAlgn="ctr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ru-RU" altLang="en-US">
                <a:latin typeface="Tahoma" panose="020B0604030504040204" charset="0"/>
                <a:cs typeface="Tahoma" panose="020B0604030504040204" charset="0"/>
              </a:rPr>
              <a:t>обеспечении эмоционального благополучия ребенка;</a:t>
            </a:r>
            <a:endParaRPr lang="ru-RU" altLang="en-US">
              <a:latin typeface="Tahoma" panose="020B0604030504040204" charset="0"/>
              <a:cs typeface="Tahoma" panose="020B0604030504040204" charset="0"/>
            </a:endParaRPr>
          </a:p>
          <a:p>
            <a:pPr marL="457200" indent="-457200" algn="l" fontAlgn="ctr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ru-RU" altLang="en-US">
                <a:latin typeface="Tahoma" panose="020B0604030504040204" charset="0"/>
                <a:cs typeface="Tahoma" panose="020B0604030504040204" charset="0"/>
              </a:rPr>
              <a:t>развитии привязанности, как основы для родственных отношений и любви;</a:t>
            </a:r>
            <a:endParaRPr lang="ru-RU" altLang="en-US">
              <a:latin typeface="Tahoma" panose="020B0604030504040204" charset="0"/>
              <a:cs typeface="Tahoma" panose="020B0604030504040204" charset="0"/>
            </a:endParaRPr>
          </a:p>
          <a:p>
            <a:pPr marL="457200" indent="-457200" algn="l" fontAlgn="ctr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ru-RU" altLang="en-US">
                <a:latin typeface="Tahoma" panose="020B0604030504040204" charset="0"/>
                <a:cs typeface="Tahoma" panose="020B0604030504040204" charset="0"/>
              </a:rPr>
              <a:t>формирование базовых структур отношения к миру;</a:t>
            </a:r>
            <a:endParaRPr lang="ru-RU" altLang="en-US">
              <a:latin typeface="Tahoma" panose="020B0604030504040204" charset="0"/>
              <a:cs typeface="Tahoma" panose="020B0604030504040204" charset="0"/>
            </a:endParaRPr>
          </a:p>
          <a:p>
            <a:pPr marL="457200" indent="-457200" algn="l" fontAlgn="ctr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ru-RU" altLang="en-US">
                <a:latin typeface="Tahoma" panose="020B0604030504040204" charset="0"/>
                <a:cs typeface="Tahoma" panose="020B0604030504040204" charset="0"/>
              </a:rPr>
              <a:t>развитие основных личностных качеств и самой структуры деятельности;</a:t>
            </a:r>
            <a:endParaRPr lang="ru-RU" altLang="en-US">
              <a:latin typeface="Tahoma" panose="020B0604030504040204" charset="0"/>
              <a:cs typeface="Tahoma" panose="020B060403050404020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lang="ru-RU" altLang="en-US"/>
              <a:t>данные Weisner и Gallimore из 186 исследованных культур:</a:t>
            </a:r>
            <a:endParaRPr lang="ru-RU" altLang="en-US"/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>
          <a:xfrm>
            <a:off x="647700" y="1825625"/>
            <a:ext cx="10515600" cy="4646930"/>
          </a:xfrm>
        </p:spPr>
        <p:txBody>
          <a:bodyPr>
            <a:normAutofit fontScale="90000"/>
          </a:bodyPr>
          <a:p>
            <a:r>
              <a:rPr lang="ru-RU" altLang="en-US">
                <a:latin typeface="Tahoma" panose="020B0604030504040204" charset="0"/>
                <a:cs typeface="Tahoma" panose="020B0604030504040204" charset="0"/>
              </a:rPr>
              <a:t>40% используют «дополнительных» исполнителей материнских функций только на первом году жизни;</a:t>
            </a:r>
            <a:endParaRPr lang="ru-RU" altLang="en-US">
              <a:latin typeface="Tahoma" panose="020B0604030504040204" charset="0"/>
              <a:cs typeface="Tahoma" panose="020B0604030504040204" charset="0"/>
            </a:endParaRPr>
          </a:p>
          <a:p>
            <a:r>
              <a:rPr lang="ru-RU" altLang="en-US">
                <a:latin typeface="Tahoma" panose="020B0604030504040204" charset="0"/>
                <a:cs typeface="Tahoma" panose="020B0604030504040204" charset="0"/>
              </a:rPr>
              <a:t>80% — </a:t>
            </a:r>
            <a:r>
              <a:rPr lang="ru-RU" altLang="en-US">
                <a:latin typeface="Tahoma" panose="020B0604030504040204" charset="0"/>
                <a:cs typeface="Tahoma" panose="020B0604030504040204" charset="0"/>
                <a:sym typeface="+mn-ea"/>
              </a:rPr>
              <a:t>используют «дополнительных» исполнителей материнских функций </a:t>
            </a:r>
            <a:r>
              <a:rPr lang="ru-RU" altLang="en-US">
                <a:latin typeface="Tahoma" panose="020B0604030504040204" charset="0"/>
                <a:cs typeface="Tahoma" panose="020B0604030504040204" charset="0"/>
              </a:rPr>
              <a:t>на протяжении всего раннего возраста;</a:t>
            </a:r>
            <a:endParaRPr lang="ru-RU" altLang="en-US">
              <a:latin typeface="Tahoma" panose="020B0604030504040204" charset="0"/>
              <a:cs typeface="Tahoma" panose="020B0604030504040204" charset="0"/>
            </a:endParaRPr>
          </a:p>
          <a:p>
            <a:r>
              <a:rPr lang="ru-RU" altLang="en-US">
                <a:latin typeface="Tahoma" panose="020B0604030504040204" charset="0"/>
                <a:cs typeface="Tahoma" panose="020B0604030504040204" charset="0"/>
              </a:rPr>
              <a:t>46% культур используют в качестве нянек старших детей обоих полов</a:t>
            </a:r>
            <a:endParaRPr lang="ru-RU" altLang="en-US">
              <a:latin typeface="Tahoma" panose="020B0604030504040204" charset="0"/>
              <a:cs typeface="Tahoma" panose="020B0604030504040204" charset="0"/>
            </a:endParaRPr>
          </a:p>
          <a:p>
            <a:r>
              <a:rPr lang="ru-RU" altLang="en-US">
                <a:latin typeface="Tahoma" panose="020B0604030504040204" charset="0"/>
                <a:cs typeface="Tahoma" panose="020B0604030504040204" charset="0"/>
              </a:rPr>
              <a:t>63% </a:t>
            </a:r>
            <a:r>
              <a:rPr lang="ru-RU" altLang="en-US">
                <a:latin typeface="Tahoma" panose="020B0604030504040204" charset="0"/>
                <a:cs typeface="Tahoma" panose="020B0604030504040204" charset="0"/>
                <a:sym typeface="+mn-ea"/>
              </a:rPr>
              <a:t>культур </a:t>
            </a:r>
            <a:r>
              <a:rPr lang="ru-RU" altLang="en-US">
                <a:latin typeface="Tahoma" panose="020B0604030504040204" charset="0"/>
                <a:cs typeface="Tahoma" panose="020B0604030504040204" charset="0"/>
              </a:rPr>
              <a:t>материнские функции на первом году сконцентрированы на матери</a:t>
            </a:r>
            <a:endParaRPr lang="ru-RU" altLang="en-US">
              <a:latin typeface="Tahoma" panose="020B0604030504040204" charset="0"/>
              <a:cs typeface="Tahoma" panose="020B0604030504040204" charset="0"/>
            </a:endParaRPr>
          </a:p>
          <a:p>
            <a:r>
              <a:rPr lang="ru-RU" altLang="en-US">
                <a:latin typeface="Tahoma" panose="020B0604030504040204" charset="0"/>
                <a:cs typeface="Tahoma" panose="020B0604030504040204" charset="0"/>
              </a:rPr>
              <a:t>выделено 16 форм перераспределения материнских функций</a:t>
            </a:r>
            <a:endParaRPr lang="ru-RU" altLang="en-US">
              <a:latin typeface="Tahoma" panose="020B0604030504040204" charset="0"/>
              <a:cs typeface="Tahoma" panose="020B0604030504040204" charset="0"/>
            </a:endParaRPr>
          </a:p>
          <a:p>
            <a:r>
              <a:rPr lang="ru-RU" altLang="en-US">
                <a:latin typeface="Tahoma" panose="020B0604030504040204" charset="0"/>
                <a:cs typeface="Tahoma" panose="020B0604030504040204" charset="0"/>
              </a:rPr>
              <a:t>в среднем участие отца во взаимодействии с ребенком на первом году жизни 2%</a:t>
            </a:r>
            <a:endParaRPr lang="ru-RU" altLang="en-US">
              <a:latin typeface="Tahoma" panose="020B0604030504040204" charset="0"/>
              <a:cs typeface="Tahoma" panose="020B060403050404020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ru-RU" altLang="en-US"/>
              <a:t>материнсий инстинкт</a:t>
            </a:r>
            <a:endParaRPr lang="ru-RU" altLang="en-US"/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0000" lnSpcReduction="10000"/>
          </a:bodyPr>
          <a:p>
            <a:pPr algn="just">
              <a:lnSpc>
                <a:spcPct val="140000"/>
              </a:lnSpc>
            </a:pPr>
            <a:r>
              <a:rPr lang="ru-RU" altLang="en-US" sz="3600">
                <a:latin typeface="Tahoma" panose="020B0604030504040204" charset="0"/>
                <a:cs typeface="Tahoma" panose="020B0604030504040204" charset="0"/>
              </a:rPr>
              <a:t>функции матери относительно развития базового отношения к миру и структуры деятельности ребенка - социальны основаны на потребности в продолжении рода и заботе о потомстве, т.е они во многом регулируемые инстинктивными механизмами.</a:t>
            </a:r>
            <a:endParaRPr lang="ru-RU" altLang="en-US" sz="3600">
              <a:latin typeface="Tahoma" panose="020B0604030504040204" charset="0"/>
              <a:cs typeface="Tahoma" panose="020B0604030504040204" charset="0"/>
            </a:endParaRPr>
          </a:p>
          <a:p>
            <a:pPr algn="just">
              <a:lnSpc>
                <a:spcPct val="140000"/>
              </a:lnSpc>
            </a:pPr>
            <a:r>
              <a:rPr lang="ru-RU" altLang="en-US" sz="2700">
                <a:latin typeface="Tahoma" panose="020B0604030504040204" charset="0"/>
                <a:cs typeface="Tahoma" panose="020B0604030504040204" charset="0"/>
              </a:rPr>
              <a:t>По данным Г.В. Скобло и О.Ю. Дубовик, более чем в 50% семей наблюдаются нарушения материнско-детских взаимоотношений</a:t>
            </a:r>
            <a:endParaRPr lang="ru-RU" altLang="en-US" sz="2700">
              <a:latin typeface="Tahoma" panose="020B0604030504040204" charset="0"/>
              <a:cs typeface="Tahoma" panose="020B060403050404020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lang="ru-RU" altLang="en-US"/>
              <a:t>блоки структуры потребностно-мотивационной сферы</a:t>
            </a:r>
            <a:endParaRPr lang="ru-RU" altLang="en-US"/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ru-RU" altLang="en-US"/>
              <a:t>потребность: сохранение вида</a:t>
            </a:r>
            <a:endParaRPr lang="ru-RU" altLang="en-US"/>
          </a:p>
          <a:p>
            <a:r>
              <a:rPr lang="ru-RU" altLang="en-US"/>
              <a:t>мотив: забота о потомстве</a:t>
            </a:r>
            <a:endParaRPr lang="ru-RU" altLang="en-US"/>
          </a:p>
          <a:p>
            <a:r>
              <a:rPr lang="ru-RU" altLang="en-US"/>
              <a:t>цель: родительсво ( учеловека среда + общество)</a:t>
            </a:r>
            <a:endParaRPr lang="ru-RU" altLang="en-US"/>
          </a:p>
          <a:p>
            <a:endParaRPr lang="ru-RU" altLang="en-US"/>
          </a:p>
          <a:p>
            <a:r>
              <a:rPr lang="ru-RU" altLang="en-US"/>
              <a:t> Цель — это такое изменение наличной ситуации, которое необходимо для осуществления деятельности. </a:t>
            </a:r>
            <a:endParaRPr lang="ru-RU" altLang="en-US"/>
          </a:p>
          <a:p>
            <a:r>
              <a:rPr lang="ru-RU" altLang="en-US"/>
              <a:t>Объект цели — те компоненты ситуации (объекты, их сочетания, условия, в которых находятся они и сам субъект), которые должны быть изменены.</a:t>
            </a:r>
            <a:endParaRPr lang="ru-RU" alt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lang="ru-RU" altLang="en-US"/>
              <a:t>Филогенез онтогенеза и заботы о потомстве</a:t>
            </a:r>
            <a:endParaRPr lang="ru-RU" altLang="en-US"/>
          </a:p>
        </p:txBody>
      </p:sp>
      <p:graphicFrame>
        <p:nvGraphicFramePr>
          <p:cNvPr id="4" name="Замещающее содержимое 3"/>
          <p:cNvGraphicFramePr/>
          <p:nvPr>
            <p:ph idx="1"/>
          </p:nvPr>
        </p:nvGraphicFramePr>
        <p:xfrm>
          <a:off x="647700" y="1825625"/>
          <a:ext cx="10515600" cy="76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200"/>
                <a:gridCol w="3505200"/>
                <a:gridCol w="3505200"/>
              </a:tblGrid>
              <a:tr h="381000">
                <a:tc>
                  <a:txBody>
                    <a:bodyPr/>
                    <a:p>
                      <a:pPr>
                        <a:buNone/>
                      </a:pPr>
                      <a:r>
                        <a:rPr lang="ru-RU" altLang="en-US" sz="2400"/>
                        <a:t>Забота о потомстве</a:t>
                      </a:r>
                      <a:endParaRPr lang="ru-RU" altLang="en-US" sz="240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ru-RU" altLang="en-US" sz="2400"/>
                        <a:t>Онтогенез</a:t>
                      </a:r>
                      <a:endParaRPr lang="ru-RU" altLang="en-US" sz="240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ru-RU" altLang="en-US" sz="2400"/>
                        <a:t>Стадия развития</a:t>
                      </a:r>
                      <a:endParaRPr lang="ru-RU" altLang="en-US" sz="2400"/>
                    </a:p>
                    <a:p>
                      <a:pPr>
                        <a:buNone/>
                      </a:pPr>
                      <a:r>
                        <a:rPr lang="ru-RU" altLang="en-US" sz="2400"/>
                        <a:t>психики</a:t>
                      </a:r>
                      <a:endParaRPr lang="ru-RU" altLang="en-US" sz="2400"/>
                    </a:p>
                  </a:txBody>
                  <a:tcPr/>
                </a:tc>
              </a:tr>
              <a:tr h="381000">
                <a:tc>
                  <a:txBody>
                    <a:bodyPr/>
                    <a:p>
                      <a:pPr>
                        <a:buNone/>
                      </a:pPr>
                      <a:r>
                        <a:rPr lang="ru-RU" altLang="en-US" sz="2400"/>
                        <a:t>1. Родители находят условия среды  необходимые для развития яйцеклеток и потомства, не вступая в контакт с потомством.</a:t>
                      </a:r>
                      <a:endParaRPr lang="ru-RU" altLang="en-US" sz="240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ru-RU" altLang="en-US" sz="2400"/>
                        <a:t>1. Субъект самостоятелен с рождения, структура деятельности, мотивационно-потребностная сфера и мотивационные механизмы взрослого типа.</a:t>
                      </a:r>
                      <a:endParaRPr lang="ru-RU" altLang="en-US" sz="240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ru-RU" altLang="en-US" sz="2400"/>
                        <a:t>Сенсорная.</a:t>
                      </a:r>
                      <a:endParaRPr lang="ru-RU" altLang="en-US" sz="2400"/>
                    </a:p>
                    <a:p>
                      <a:pPr>
                        <a:buNone/>
                      </a:pPr>
                      <a:r>
                        <a:rPr lang="ru-RU" altLang="en-US" sz="2400"/>
                        <a:t>Перцептивная</a:t>
                      </a:r>
                      <a:endParaRPr lang="ru-RU" altLang="en-US" sz="240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lang="ru-RU" altLang="en-US"/>
              <a:t>Филогенез онтогенеза и заботы о потомстве</a:t>
            </a:r>
            <a:endParaRPr lang="ru-RU" altLang="en-US"/>
          </a:p>
        </p:txBody>
      </p:sp>
      <p:graphicFrame>
        <p:nvGraphicFramePr>
          <p:cNvPr id="4" name="Замещающее содержимое 3"/>
          <p:cNvGraphicFramePr/>
          <p:nvPr>
            <p:ph idx="1"/>
          </p:nvPr>
        </p:nvGraphicFramePr>
        <p:xfrm>
          <a:off x="647700" y="1825625"/>
          <a:ext cx="10515600" cy="76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200"/>
                <a:gridCol w="3505200"/>
                <a:gridCol w="3505200"/>
              </a:tblGrid>
              <a:tr h="381000">
                <a:tc>
                  <a:txBody>
                    <a:bodyPr/>
                    <a:p>
                      <a:pPr>
                        <a:buNone/>
                      </a:pPr>
                      <a:r>
                        <a:rPr lang="ru-RU" altLang="en-US" sz="2400"/>
                        <a:t>Забота о потомстве</a:t>
                      </a:r>
                      <a:endParaRPr lang="ru-RU" altLang="en-US" sz="240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ru-RU" altLang="en-US" sz="2400"/>
                        <a:t>Онтогенез</a:t>
                      </a:r>
                      <a:endParaRPr lang="ru-RU" altLang="en-US" sz="240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ru-RU" altLang="en-US" sz="2400"/>
                        <a:t>Стадия развития</a:t>
                      </a:r>
                      <a:endParaRPr lang="ru-RU" altLang="en-US" sz="2400"/>
                    </a:p>
                    <a:p>
                      <a:pPr>
                        <a:buNone/>
                      </a:pPr>
                      <a:r>
                        <a:rPr lang="ru-RU" altLang="en-US" sz="2400"/>
                        <a:t>психики</a:t>
                      </a:r>
                      <a:endParaRPr lang="ru-RU" altLang="en-US" sz="2400"/>
                    </a:p>
                  </a:txBody>
                  <a:tcPr/>
                </a:tc>
              </a:tr>
              <a:tr h="381000">
                <a:tc>
                  <a:txBody>
                    <a:bodyPr/>
                    <a:p>
                      <a:pPr>
                        <a:buNone/>
                      </a:pPr>
                      <a:r>
                        <a:rPr lang="ru-RU" altLang="en-US" sz="2200"/>
                        <a:t>2. Родительские особи осуществляют специальную деятельность по подготовке и поддержанию условий для развития яйцеклеток и потомства без взаимодействия с потомством как самостоятельными особями.</a:t>
                      </a:r>
                      <a:endParaRPr lang="ru-RU" altLang="en-US" sz="220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ru-RU" altLang="en-US" sz="2200"/>
                        <a:t>2. Структура деятельности мотивационно-потребностная сфера и мотивационные механизмы взрослого типа, освоение видотипичного опыта самостоятельное, в организованных родительскими особями условиях.</a:t>
                      </a:r>
                      <a:endParaRPr lang="ru-RU" altLang="en-US" sz="220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ru-RU" altLang="en-US" sz="2400"/>
                        <a:t>Перцептивная.</a:t>
                      </a:r>
                      <a:endParaRPr lang="ru-RU" altLang="en-US" sz="240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lang="ru-RU" altLang="en-US"/>
              <a:t>Филогенез онтогенеза и заботы о потомстве</a:t>
            </a:r>
            <a:endParaRPr lang="ru-RU" altLang="en-US"/>
          </a:p>
        </p:txBody>
      </p:sp>
      <p:graphicFrame>
        <p:nvGraphicFramePr>
          <p:cNvPr id="4" name="Замещающее содержимое 3"/>
          <p:cNvGraphicFramePr/>
          <p:nvPr>
            <p:ph idx="1"/>
          </p:nvPr>
        </p:nvGraphicFramePr>
        <p:xfrm>
          <a:off x="194310" y="1825625"/>
          <a:ext cx="11801475" cy="49879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33825"/>
                <a:gridCol w="3933825"/>
                <a:gridCol w="3933825"/>
              </a:tblGrid>
              <a:tr h="822960">
                <a:tc>
                  <a:txBody>
                    <a:bodyPr/>
                    <a:p>
                      <a:pPr>
                        <a:buNone/>
                      </a:pPr>
                      <a:r>
                        <a:rPr lang="ru-RU" altLang="en-US" sz="2400"/>
                        <a:t>Забота о потомстве</a:t>
                      </a:r>
                      <a:endParaRPr lang="ru-RU" altLang="en-US" sz="240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ru-RU" altLang="en-US" sz="2400"/>
                        <a:t>Онтогенез</a:t>
                      </a:r>
                      <a:endParaRPr lang="ru-RU" altLang="en-US" sz="240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ru-RU" altLang="en-US" sz="2400"/>
                        <a:t>Стадия развития</a:t>
                      </a:r>
                      <a:endParaRPr lang="ru-RU" altLang="en-US" sz="2400"/>
                    </a:p>
                    <a:p>
                      <a:pPr>
                        <a:buNone/>
                      </a:pPr>
                      <a:r>
                        <a:rPr lang="ru-RU" altLang="en-US" sz="2400"/>
                        <a:t>психики</a:t>
                      </a:r>
                      <a:endParaRPr lang="ru-RU" altLang="en-US" sz="2400"/>
                    </a:p>
                  </a:txBody>
                  <a:tcPr/>
                </a:tc>
              </a:tr>
              <a:tr h="4164965">
                <a:tc>
                  <a:txBody>
                    <a:bodyPr/>
                    <a:p>
                      <a:pPr>
                        <a:buNone/>
                      </a:pPr>
                      <a:r>
                        <a:rPr lang="ru-RU" altLang="en-US" sz="2200"/>
                        <a:t>3. Родители осуществляют свои функции в процессе взаимодействия с детенышами как самостоятельными особями (коммуникативный процесс). Поведение родителей зависит от поведения детенышей. Родители частично участвуют в удовлетворении потребностей детенышей.</a:t>
                      </a:r>
                      <a:endParaRPr lang="ru-RU" altLang="en-US" sz="220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ru-RU" altLang="en-US" sz="2200"/>
                        <a:t>2</a:t>
                      </a:r>
                      <a:r>
                        <a:rPr lang="ru-RU" altLang="en-US" sz="2000"/>
                        <a:t>. Структура деятельности мотивационно-потребностная сфера и мотивационные 3. Содержание мотивационно-потребностной сферы частично отличается от взрослой по объектам деятельности Структура деятельности и мотивационные механизмы взрослого типа, освоение видотипичного опыта происходит в организованных родителями условиях.</a:t>
                      </a:r>
                      <a:endParaRPr lang="ru-RU" altLang="en-US" sz="200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ru-RU" altLang="en-US" sz="2400"/>
                        <a:t>Высший уровень перцептивной, низший уровень интеллектуальной.</a:t>
                      </a:r>
                      <a:endParaRPr lang="ru-RU" altLang="en-US" sz="240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lang="ru-RU" altLang="en-US"/>
              <a:t>Филогенез онтогенеза и заботы о потомстве</a:t>
            </a:r>
            <a:endParaRPr lang="ru-RU" altLang="en-US"/>
          </a:p>
        </p:txBody>
      </p:sp>
      <p:graphicFrame>
        <p:nvGraphicFramePr>
          <p:cNvPr id="4" name="Замещающее содержимое 3"/>
          <p:cNvGraphicFramePr/>
          <p:nvPr>
            <p:ph idx="1"/>
          </p:nvPr>
        </p:nvGraphicFramePr>
        <p:xfrm>
          <a:off x="194310" y="1825625"/>
          <a:ext cx="11801475" cy="49879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33825"/>
                <a:gridCol w="3933825"/>
                <a:gridCol w="3933825"/>
              </a:tblGrid>
              <a:tr h="822960">
                <a:tc>
                  <a:txBody>
                    <a:bodyPr/>
                    <a:p>
                      <a:pPr>
                        <a:buNone/>
                      </a:pPr>
                      <a:r>
                        <a:rPr lang="ru-RU" altLang="en-US" sz="2400"/>
                        <a:t>Забота о потомстве</a:t>
                      </a:r>
                      <a:endParaRPr lang="ru-RU" altLang="en-US" sz="240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ru-RU" altLang="en-US" sz="2400"/>
                        <a:t>Онтогенез</a:t>
                      </a:r>
                      <a:endParaRPr lang="ru-RU" altLang="en-US" sz="240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ru-RU" altLang="en-US" sz="2400"/>
                        <a:t>Стадия развития</a:t>
                      </a:r>
                      <a:endParaRPr lang="ru-RU" altLang="en-US" sz="2400"/>
                    </a:p>
                    <a:p>
                      <a:pPr>
                        <a:buNone/>
                      </a:pPr>
                      <a:r>
                        <a:rPr lang="ru-RU" altLang="en-US" sz="2400"/>
                        <a:t>психики</a:t>
                      </a:r>
                      <a:endParaRPr lang="ru-RU" altLang="en-US" sz="2400"/>
                    </a:p>
                  </a:txBody>
                  <a:tcPr/>
                </a:tc>
              </a:tr>
              <a:tr h="4164965">
                <a:tc>
                  <a:txBody>
                    <a:bodyPr/>
                    <a:p>
                      <a:pPr>
                        <a:buNone/>
                      </a:pPr>
                      <a:r>
                        <a:rPr lang="ru-RU" altLang="en-US" sz="2200"/>
                        <a:t>4. Родители удовлетворяют некоторые потребности детеныша в непосредственном взаимодействии с ним, создают условия для развития у детеныша взрослых форм структуры деятельности, мотивационных механизмов и освоения видотипичного опыта</a:t>
                      </a:r>
                      <a:endParaRPr lang="ru-RU" altLang="en-US" sz="220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ru-RU" altLang="en-US" sz="2400"/>
                        <a:t>4. Структура деятельности, мотивационно-потребностная сфера и мотивационные механизмы отличны от взрослых и формируются в онтогенезе в игре и в условиях, обеспечиваемых или специально организуемых родителями.</a:t>
                      </a:r>
                      <a:endParaRPr lang="ru-RU" altLang="en-US" sz="240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ru-RU" altLang="en-US" sz="2400"/>
                        <a:t>Интеллектуальная.</a:t>
                      </a:r>
                      <a:endParaRPr lang="ru-RU" altLang="en-US" sz="240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微软雅黑"/>
        <a:ea typeface=""/>
        <a:cs typeface=""/>
        <a:font script="Jpan" typeface="游ゴシック Light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微软雅黑"/>
        <a:ea typeface=""/>
        <a:cs typeface=""/>
        <a:font script="Jpan" typeface="游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6100</Words>
  <Application>WPS Presentation</Application>
  <PresentationFormat>宽屏</PresentationFormat>
  <Paragraphs>147</Paragraphs>
  <Slides>14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33" baseType="lpstr">
      <vt:lpstr>Arial</vt:lpstr>
      <vt:lpstr>SimSun</vt:lpstr>
      <vt:lpstr>Wingdings</vt:lpstr>
      <vt:lpstr>Calibri Light</vt:lpstr>
      <vt:lpstr>Microsoft YaHei</vt:lpstr>
      <vt:lpstr>Arial Unicode MS</vt:lpstr>
      <vt:lpstr>Calibri</vt:lpstr>
      <vt:lpstr>Arial Black</vt:lpstr>
      <vt:lpstr>Bahnschrift Light SemiCondensed</vt:lpstr>
      <vt:lpstr>Bahnschrift SemiLight Condensed</vt:lpstr>
      <vt:lpstr>Cambria Math</vt:lpstr>
      <vt:lpstr>DejaVu Sans Condensed</vt:lpstr>
      <vt:lpstr>Georgia</vt:lpstr>
      <vt:lpstr>Microsoft Sans Serif</vt:lpstr>
      <vt:lpstr>Noto Sans Cond</vt:lpstr>
      <vt:lpstr>Segoe UI Light</vt:lpstr>
      <vt:lpstr>Sylfaen</vt:lpstr>
      <vt:lpstr>Tahoma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Филогенез онтогенеза и заботы о потомстве</vt:lpstr>
      <vt:lpstr>Филогенез онтогенеза и заботы о потомстве</vt:lpstr>
      <vt:lpstr>Филогенез онтогенеза и заботы о потомстве</vt:lpstr>
      <vt:lpstr>Филогенез онтогенеза и заботы о потомстве</vt:lpstr>
      <vt:lpstr>PowerPoint 演示文稿</vt:lpstr>
      <vt:lpstr>PowerPoint 演示文稿</vt:lpstr>
      <vt:lpstr>PowerPoint 演示文稿</vt:lpstr>
      <vt:lpstr>Психологическая готовность к родительсву: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irina</cp:lastModifiedBy>
  <cp:revision>2</cp:revision>
  <dcterms:created xsi:type="dcterms:W3CDTF">2023-11-13T17:51:42Z</dcterms:created>
  <dcterms:modified xsi:type="dcterms:W3CDTF">2023-11-13T19:05:30Z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1049-12.2.0.13266</vt:lpwstr>
  </property>
  <property fmtid="{D5CDD505-2E9C-101B-9397-08002B2CF9AE}" pid="3" name="ICV">
    <vt:lpwstr>21498B77481447148B059604B58584F9_11</vt:lpwstr>
  </property>
</Properties>
</file>