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8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6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54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9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4769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705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52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2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1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1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9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3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05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4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1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616DE-68B3-4CB8-8BF8-422FB05905C5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F054E5-2D15-4FB8-A018-0E707FF09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9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C9F6C-1809-457B-A1EF-503378B7A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587" y="3044650"/>
            <a:ext cx="8681025" cy="256233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основы психологии рекламы и рекламной деятельности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7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8B9E0-F39D-4A45-B739-5C9285B5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рекламных тем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38B2F-3837-4344-9C06-D6BB18DBC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позиция является общей для всех рекламных кампаний. Ориентация на товар или услугу заставляет обращать внимание именно на них и их свойства. Ориентация на потребителей выводит на передний план выгодность или преимущества товаров или услуг для потребителя, и только на второй – их свойства.</a:t>
            </a:r>
          </a:p>
        </p:txBody>
      </p:sp>
    </p:spTree>
    <p:extLst>
      <p:ext uri="{BB962C8B-B14F-4D97-AF65-F5344CB8AC3E}">
        <p14:creationId xmlns:p14="http://schemas.microsoft.com/office/powerpoint/2010/main" val="301407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6E5D8-DA9B-4EA5-8642-4EB7F0F77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средств рекламы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0A755-9F2F-4F22-914E-06D21EB7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1363" y="1698171"/>
            <a:ext cx="9143249" cy="42130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того или иного средства рекламы следует учитывать такие факторы, как: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количественные параметры полезной аудитории,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частоту и стабильность послания,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воздействия рекламной формы,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заполненность,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</a:t>
            </a:r>
          </a:p>
        </p:txBody>
      </p:sp>
    </p:spTree>
    <p:extLst>
      <p:ext uri="{BB962C8B-B14F-4D97-AF65-F5344CB8AC3E}">
        <p14:creationId xmlns:p14="http://schemas.microsoft.com/office/powerpoint/2010/main" val="5600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A0F354-FC20-4C79-99C1-EA0D2E89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рекламных объявлений связано с работой по следующим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направлениям: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D1A348-358E-4953-BA40-D8ADDDEB3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02040"/>
            <a:ext cx="8915400" cy="340918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содержания рекламного послания;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графика работы, ориентированного на конкретный информационный источник;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объявления в передаче или печатном издании.</a:t>
            </a:r>
          </a:p>
        </p:txBody>
      </p:sp>
    </p:spTree>
    <p:extLst>
      <p:ext uri="{BB962C8B-B14F-4D97-AF65-F5344CB8AC3E}">
        <p14:creationId xmlns:p14="http://schemas.microsoft.com/office/powerpoint/2010/main" val="1723091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450EA-5FB6-4C26-800B-B4BE8D5D8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рекламного сообщения: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B9230-A399-4CE8-A098-3604020C1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графическая часть – изображение или образ рекламируемого товара или услуги, товарные знаки рекламодателя;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слоган – рекламный девиз;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блок.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задача – перевести внимание с графической части рекламы на непосредственно рекламируемый товар или услугу и показать: диапазон товаров или услуг; отстройку от конкурентов; скидки, льготы; комплименты потенциальному потребителю; побуждение потребителя к действию; адрес и связь.</a:t>
            </a:r>
          </a:p>
        </p:txBody>
      </p:sp>
    </p:spTree>
    <p:extLst>
      <p:ext uri="{BB962C8B-B14F-4D97-AF65-F5344CB8AC3E}">
        <p14:creationId xmlns:p14="http://schemas.microsoft.com/office/powerpoint/2010/main" val="2920419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A31E4-A1B7-48AA-B7B2-21B575A5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композиции в рекламном сообщении: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8E621-14C7-464E-9B64-528E9F9F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342" y="2203937"/>
            <a:ext cx="8915400" cy="4106427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информация, без эмоционально-смысловых ударений;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слоган (рекламный призыв) в начале и побуждение к действию в конце рекламного обращения;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слогану в начале и побуждению в конце сообщения добавляются один-два дополнительных довода;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 разнесена во времени, когда первая часть рекламного сообщения создает какую-то загадку, а вторая –  дает ответ, связанный с рекламируемым товаром и услугой, героем и т.п.;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·композиция распределена в пространстве и во времени, в нужный момент они соединяются в рекламном сообщении.</a:t>
            </a:r>
          </a:p>
        </p:txBody>
      </p:sp>
    </p:spTree>
    <p:extLst>
      <p:ext uri="{BB962C8B-B14F-4D97-AF65-F5344CB8AC3E}">
        <p14:creationId xmlns:p14="http://schemas.microsoft.com/office/powerpoint/2010/main" val="4053226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A7629-915D-46B3-92C9-7AC9BB3C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Рекламная стратегия определяется: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FC1EF-4871-42A8-99ED-AEA76AFF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реальными и осознаваемыми потребностями целевого рынка;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фазой жизненного цикла продукта;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присущими товару характеристиками, отличающими его от товаров конкурентов;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рекламного носителя, на котором планируется размещать рекламу.</a:t>
            </a:r>
          </a:p>
        </p:txBody>
      </p:sp>
    </p:spTree>
    <p:extLst>
      <p:ext uri="{BB962C8B-B14F-4D97-AF65-F5344CB8AC3E}">
        <p14:creationId xmlns:p14="http://schemas.microsoft.com/office/powerpoint/2010/main" val="4070697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F2185-B5AA-44F3-97ED-C8524A9B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призыв должен: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A21AF6-F9BE-4CA6-96E0-419F114A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присутствовать и в теме рекламы, и в рекламной картинке, тексте и заголовках, общем настроении и подходе к предмету;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 вызвать у покупателя желание приобрести данный продукт;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для себя, что должны чувствовать покупатели, используя данный фактор.</a:t>
            </a:r>
          </a:p>
        </p:txBody>
      </p:sp>
    </p:spTree>
    <p:extLst>
      <p:ext uri="{BB962C8B-B14F-4D97-AF65-F5344CB8AC3E}">
        <p14:creationId xmlns:p14="http://schemas.microsoft.com/office/powerpoint/2010/main" val="357211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A5807-2945-4375-84D7-5DE7CB1C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362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стратегия: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4933C7-547C-4947-B418-42929E673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537398"/>
            <a:ext cx="8911687" cy="437382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наиболее эффективный творческий подход, позволяющий влиять на целевой рынок, повышать имидж товара и достигать цели кампании;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вербализовать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логически обосновать выбор эмоционального и психологического призыва, творческого подхода;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объяснить, почему есть уверенность, что именно такой под ход и творческая реализация идеи дадут лучшие результаты;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оценить, соответствуют ли рекламные идеи имиджу товара;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взвесить возможности реализации рекламной идеи разными способами, на разных носителях.</a:t>
            </a:r>
          </a:p>
        </p:txBody>
      </p:sp>
    </p:spTree>
    <p:extLst>
      <p:ext uri="{BB962C8B-B14F-4D97-AF65-F5344CB8AC3E}">
        <p14:creationId xmlns:p14="http://schemas.microsoft.com/office/powerpoint/2010/main" val="2643871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39356-A71F-4389-A547-E728B5B9C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рекламных носителей: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66DFEB-0D94-4C85-8985-0898F8648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носители;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обосновать, почему каждый из них соответствует продукту, целевому рынку, цели кампании, творческой стратегии.</a:t>
            </a:r>
          </a:p>
        </p:txBody>
      </p:sp>
    </p:spTree>
    <p:extLst>
      <p:ext uri="{BB962C8B-B14F-4D97-AF65-F5344CB8AC3E}">
        <p14:creationId xmlns:p14="http://schemas.microsoft.com/office/powerpoint/2010/main" val="958297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39C88-695B-4D69-8261-7B8EC3CE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309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 покупателя к действию: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CACEAE-E9D0-4367-9464-DC3E98AEF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344" y="2280976"/>
            <a:ext cx="8731267" cy="3630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понимания психотехнологии побуждения потребителя к действию важно вспомнить психологический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 края»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качестве первого сообщения в рекламе выступает графика, слоган, внешний вид или товарный знак известной фирмы. В качестве последнего сообщения – побуждение потребителя к действию, то есть к звонку, запросу, посещению фирмы, покупке. </a:t>
            </a:r>
          </a:p>
        </p:txBody>
      </p:sp>
    </p:spTree>
    <p:extLst>
      <p:ext uri="{BB962C8B-B14F-4D97-AF65-F5344CB8AC3E}">
        <p14:creationId xmlns:p14="http://schemas.microsoft.com/office/powerpoint/2010/main" val="262845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2C24D-5027-4510-9842-4B593106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психологические основы рекламной стратегии следует отметить, что в рекламном процессе присутствуют четыре заинтересованные стороны: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5391C2-630A-4F8F-873B-5479F752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1944" y="2321169"/>
            <a:ext cx="9022668" cy="359005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рекламодатель;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рекламное агентство;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распространитель рекламы;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 рекламы.</a:t>
            </a:r>
          </a:p>
        </p:txBody>
      </p:sp>
    </p:spTree>
    <p:extLst>
      <p:ext uri="{BB962C8B-B14F-4D97-AF65-F5344CB8AC3E}">
        <p14:creationId xmlns:p14="http://schemas.microsoft.com/office/powerpoint/2010/main" val="2439224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E5DD0-E9F3-421D-8008-00AFA502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70822"/>
            <a:ext cx="8911687" cy="112541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приемы побуждения к действию в рекламе: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6AB23C-0E2F-497F-A012-435E894A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655" y="1497205"/>
            <a:ext cx="10299560" cy="502417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традиционные: «Справки по телефону», «Позвоните сегодня же»;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впечатляющих результатов работы фирмы, в том числе с отстройкой от конкурентов: «За 5 лет работы – ни одной рекламации», «Оплата договорная и еще никто не жаловался», «Каждый пятый позвонивший становится нашим постоянным клиентом» и др.;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должен заявить о своем желании – все остальное сделают сотрудники фирмы: «Закажите по телефону, и наш курьер доставит вам образцы товаров», «Только позвоните мы приедем, оформим, научим, установим, поставим на гарантийное обслуживание», «Ответным письмом фирма извещает каждого клиента» и др.;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комплиментов, льгот, скидок, лотерей;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покупатель получает дополнительную информацию или его ждет приятный сюрприз: «Позвоните, и Вас ждут приятные неожиданности...», «В своей деятельности мы используем 20 видов скидок. Позвоните и Вы узнаете, какая подходит Вам» и др.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6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CC0C3-53A0-4D3E-BDC5-06274E070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рекламные агентства можно разделить по трем основаниям: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1EEEB-0AD6-442C-B017-CFD08E20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и предлагаемые рекламные услуги;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или отсутствие собственной производственной базы;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или отсутствие рекламного канала.</a:t>
            </a:r>
          </a:p>
        </p:txBody>
      </p:sp>
    </p:spTree>
    <p:extLst>
      <p:ext uri="{BB962C8B-B14F-4D97-AF65-F5344CB8AC3E}">
        <p14:creationId xmlns:p14="http://schemas.microsoft.com/office/powerpoint/2010/main" val="353601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9435C-5058-4D5A-BBD5-956667A0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рекламного агентства включает четыре основных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F369D-E314-460B-8A0F-280F9561B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41266"/>
            <a:ext cx="8915400" cy="356995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заказчиков и организация взаимодействия с ними: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создание рекламного продукта: творчество художников, сценаристов, фотографов, режиссеров и т.п.;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рекламной продукции: полиграфия, тиражирование и т.п.;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рекламы в газете, журнале, эфире или на улице.</a:t>
            </a:r>
          </a:p>
        </p:txBody>
      </p:sp>
    </p:spTree>
    <p:extLst>
      <p:ext uri="{BB962C8B-B14F-4D97-AF65-F5344CB8AC3E}">
        <p14:creationId xmlns:p14="http://schemas.microsoft.com/office/powerpoint/2010/main" val="219728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4D7B0-39CC-44F2-A114-32F36D6A3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структуру рекламной деятельности образуют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элементов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65302C-CBC8-4336-A2BD-1274C442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32184"/>
            <a:ext cx="8915400" cy="337903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мотивирующий,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символический,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эстетический,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персонифицирующий.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гармоническое сочетание определяет успех любой рекламы.</a:t>
            </a:r>
          </a:p>
        </p:txBody>
      </p:sp>
    </p:spTree>
    <p:extLst>
      <p:ext uri="{BB962C8B-B14F-4D97-AF65-F5344CB8AC3E}">
        <p14:creationId xmlns:p14="http://schemas.microsoft.com/office/powerpoint/2010/main" val="359191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57274-BA34-4F36-90B1-B02529C62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653" y="624110"/>
            <a:ext cx="9082959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разработка любого рекламного проекта включает в себя следующие этапы: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563249-BA97-4A2F-8523-E9302F8AC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1653" y="1905000"/>
            <a:ext cx="9082959" cy="400622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целей;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ответственности;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бюджета;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рекламных тем;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средств рекламы;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рекламных объявлений;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времени выхода рекламы;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совместных усилий;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эффективности (успеха или неуспеха) рекламы.</a:t>
            </a:r>
          </a:p>
        </p:txBody>
      </p:sp>
    </p:spTree>
    <p:extLst>
      <p:ext uri="{BB962C8B-B14F-4D97-AF65-F5344CB8AC3E}">
        <p14:creationId xmlns:p14="http://schemas.microsoft.com/office/powerpoint/2010/main" val="5508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8EBD8-6289-497C-A44A-8561E85D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целей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26FC-B89D-45AC-9353-2A7446CC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08703"/>
            <a:ext cx="8915400" cy="4102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рекламы подразделяются на: связанные со спросом и связанные с образом. Вместе с тем наиболее важная задача рекламной кампании – информировать потребителей о себе и своих преимуществах по сравнению с конкурентами. Реклама сообщает также о конкретных аспектах корпорационной философии сотрудников фирмы</a:t>
            </a:r>
          </a:p>
        </p:txBody>
      </p:sp>
    </p:spTree>
    <p:extLst>
      <p:ext uri="{BB962C8B-B14F-4D97-AF65-F5344CB8AC3E}">
        <p14:creationId xmlns:p14="http://schemas.microsoft.com/office/powerpoint/2010/main" val="351656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7902C-9202-41F9-8B4F-B80C7773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353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ответственности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D19B31-9E98-489E-85FE-67149B30A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Определяя, кто будет отвечать за рекламу, фирма может использовать собственное рекламное подразделение или внешнее рекламное агентство. Практика показывает, что даже когда компании имеют собственные отделы рекламного профиля, в том случае, когда они ведут рекламную деятельность постоянно и в большом объеме, они нередко нанимают внешние агентства</a:t>
            </a:r>
          </a:p>
        </p:txBody>
      </p:sp>
    </p:spTree>
    <p:extLst>
      <p:ext uri="{BB962C8B-B14F-4D97-AF65-F5344CB8AC3E}">
        <p14:creationId xmlns:p14="http://schemas.microsoft.com/office/powerpoint/2010/main" val="140432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F5942-A718-410A-8E33-83CDE509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7DADF9-9E5C-4B64-8A2D-7B9DB3513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09" y="2133600"/>
            <a:ext cx="9424603" cy="3777622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Вначале фирма устанавливает размер общих ассигнований на рекламу, учитывая все возможные источники, а затем определяет детальный бюджет рекламы. Стоимость рекламы оценивается двояко. </a:t>
            </a:r>
          </a:p>
          <a:p>
            <a:pPr marL="800100" lvl="2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определяются общие расходы на то или иное средство, а во-вторых, - стоимость на одного потребителя рекламы.</a:t>
            </a:r>
          </a:p>
        </p:txBody>
      </p:sp>
    </p:spTree>
    <p:extLst>
      <p:ext uri="{BB962C8B-B14F-4D97-AF65-F5344CB8AC3E}">
        <p14:creationId xmlns:p14="http://schemas.microsoft.com/office/powerpoint/2010/main" val="1007793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1076</Words>
  <Application>Microsoft Office PowerPoint</Application>
  <PresentationFormat>Широкоэкранный</PresentationFormat>
  <Paragraphs>93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Легкий дым</vt:lpstr>
      <vt:lpstr>Теоретические основы психологии рекламы и рекламной деятельности </vt:lpstr>
      <vt:lpstr>Рассматривая психологические основы рекламной стратегии следует отметить, что в рекламном процессе присутствуют четыре заинтересованные стороны:</vt:lpstr>
      <vt:lpstr>Все рекламные агентства можно разделить по трем основаниям: </vt:lpstr>
      <vt:lpstr>Деятельность рекламного агентства включает четыре основных направления: </vt:lpstr>
      <vt:lpstr>Психологическую структуру рекламной деятельности образуют шесть элементов</vt:lpstr>
      <vt:lpstr>В настоящее время разработка любого рекламного проекта включает в себя следующие этапы: </vt:lpstr>
      <vt:lpstr>Установление целей </vt:lpstr>
      <vt:lpstr>Установление ответственности</vt:lpstr>
      <vt:lpstr>Определение бюджета</vt:lpstr>
      <vt:lpstr>Разработка рекламных тем </vt:lpstr>
      <vt:lpstr>Выбор средств рекламы</vt:lpstr>
      <vt:lpstr>Создание рекламных объявлений связано с работой по следующим основным направлениям: </vt:lpstr>
      <vt:lpstr>Основные разделы рекламного сообщения:</vt:lpstr>
      <vt:lpstr>Типовые композиции в рекламном сообщении:</vt:lpstr>
      <vt:lpstr>Рекламная стратегия определяется: </vt:lpstr>
      <vt:lpstr>Эмоциональный призыв должен: </vt:lpstr>
      <vt:lpstr>Творческая стратегия: </vt:lpstr>
      <vt:lpstr>Выбор рекламных носителей: </vt:lpstr>
      <vt:lpstr>Побуждение покупателя к действию: </vt:lpstr>
      <vt:lpstr>Некоторые приемы побуждения к действию в рекламе: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Казначеева</dc:creator>
  <cp:lastModifiedBy>Наталья Казначеева</cp:lastModifiedBy>
  <cp:revision>2</cp:revision>
  <dcterms:created xsi:type="dcterms:W3CDTF">2023-02-13T19:59:52Z</dcterms:created>
  <dcterms:modified xsi:type="dcterms:W3CDTF">2023-02-14T07:38:30Z</dcterms:modified>
</cp:coreProperties>
</file>