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7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8" r:id="rId18"/>
    <p:sldId id="279" r:id="rId19"/>
    <p:sldId id="274" r:id="rId20"/>
    <p:sldId id="277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02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5930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926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1800" b="1" dirty="0"/>
              <a:t>2.  Задания, необходимые для оценки знаний, умений, навыков и (или) опыта деятельности, характеризующих индикаторы достижения компетенций в процессе освоения основной профессиональной образовательной программы</a:t>
            </a: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101458"/>
              </p:ext>
            </p:extLst>
          </p:nvPr>
        </p:nvGraphicFramePr>
        <p:xfrm>
          <a:off x="251520" y="1196752"/>
          <a:ext cx="8712968" cy="5399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6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0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9320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Индикатор достижения компетенции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25" marR="26725" marT="43966" marB="439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Планируемые результаты обучения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25" marR="26725" marT="43966" marB="439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Материалы, необходимые для оценки индикатора достижения компетенции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2328" marB="323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384">
                <a:tc gridSpan="3"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ПК-5 Подготовка строительного производства на участке строительства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25" marR="26725" marT="43966" marB="439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72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ПК-5.1.4 Знает виды негативного воздействия на окружающую среду и методы их минимизации и предотвращения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25" marR="26725" marT="43966" marB="439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Обучающийся знает: </a:t>
                      </a:r>
                    </a:p>
                    <a:p>
                      <a:pPr marL="342900" lvl="0" indent="-342900" algn="just">
                        <a:spcAft>
                          <a:spcPts val="60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виды негативного воздействия на окружающую среду при проведении различных видов строительных работ;</a:t>
                      </a:r>
                    </a:p>
                    <a:p>
                      <a:pPr marL="342900" lvl="0" indent="-342900" algn="just">
                        <a:spcAft>
                          <a:spcPts val="60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методики для оценки величины негативного воздействия на окружающую среду;</a:t>
                      </a:r>
                    </a:p>
                    <a:p>
                      <a:pPr marL="342900" lvl="0" indent="-342900" algn="just">
                        <a:spcAft>
                          <a:spcPts val="60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методы минимизации и предотвращения негативного воздействия на окружающую среду при проведении различных видов строительных работ.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25" marR="26725" marT="43966" marB="439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Вопросы к экзамену 1, 10, 18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Тестовые задания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Вопросы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 экзамену  2 - 8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Тестовые задания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Вопросы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 экзамену 9, 11- 12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Тестовые задания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2328" marB="323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9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ПК-5.2.7 Умеет оценивать негативное воздействие и разрабатывать мероприятия по охране окружающей среды в  сфере своей профессиональной деятельности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25" marR="26725" marT="43966" marB="439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Обучающийся умеет: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проводить оценку негативного воздействия на окружающую среду;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определять величину платежа за загрязнение компонентов окружающей среды;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разрабатывать мероприятия по охране окружающей среды в проектах строительства объектов транспортной инфраструктуры.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25" marR="26725" marT="43966" marB="439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Практическое задание №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Практическое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задание № 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Практическое задание №  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2328" marB="323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8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ПК-5.3.5 Владеет методиками оценки величины негативного воздействия на окружающую среду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25" marR="26725" marT="43966" marB="439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Обучающийся владеет: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методикой оценки шумового режима на примагистральной территории;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методикой оценки величины загрязнения атмосферного воздуха двигателями работающих тепловозов.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25" marR="26725" marT="43966" marB="439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Практическое задание № 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Практическое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задание № 5, 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2328" marB="323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33638" y="1566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807739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 а б л и ц а  2.1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4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892267"/>
              </p:ext>
            </p:extLst>
          </p:nvPr>
        </p:nvGraphicFramePr>
        <p:xfrm>
          <a:off x="251520" y="3429000"/>
          <a:ext cx="8568952" cy="22110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9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3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27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5280" algn="l"/>
                        </a:tabLs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№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Текст вопроса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Варианты ответа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Выбрать несколько правильных ответов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5280" algn="l"/>
                        </a:tabLs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Какое влияние на прилегающую территорию оказывает устройство выемок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Не оказывает никакого влияние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5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Осушающее действие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0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Увлажняющее действие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6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Заболачивающее действие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5280" algn="l"/>
                        </a:tabLs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В каких формах проявляется ответная реакция  окружающей среды на  воздействие объектов транспорта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Адаптационной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Восстанавливающийся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Интегральный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Компенсационной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528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…..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5536" y="383758"/>
            <a:ext cx="8568952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496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Материалы для текущего контроля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4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Для проведения текущего контроля по дисциплине  обучающийся должен выполнить следующие задания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4963" algn="l"/>
              </a:tabLst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1. Перечень практических заданий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34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Оценка шумового режима на примагистральной территории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34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Определение величины загрязнений  атмосферного воздуха выбросами работающих тепловозов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34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Расчет платы за неорганизованный сброс загрязняющих веществ в водные объекты с территории строительной площадки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34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Оценка проведения мероприятий по очистке стоков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34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Определение величины ущерба водным биоресурсам при проведении работ на водотоке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4963" algn="l"/>
              </a:tabLst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2. Тестовые задания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4963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661248"/>
            <a:ext cx="878497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или</a:t>
            </a:r>
          </a:p>
          <a:p>
            <a:r>
              <a:rPr lang="ru-RU" sz="1600" dirty="0"/>
              <a:t>В СДО </a:t>
            </a:r>
            <a:r>
              <a:rPr lang="ru-RU" sz="1600" dirty="0" smtClean="0"/>
              <a:t>в разделе 1 дисциплины в </a:t>
            </a:r>
            <a:r>
              <a:rPr lang="ru-RU" sz="1600" dirty="0"/>
              <a:t>части </a:t>
            </a:r>
            <a:r>
              <a:rPr lang="ru-RU" sz="1600" dirty="0" smtClean="0"/>
              <a:t>«</a:t>
            </a:r>
            <a:r>
              <a:rPr lang="ru-RU" sz="1600" dirty="0"/>
              <a:t>Самостоятельная работа» размещен обучающий тест </a:t>
            </a:r>
            <a:r>
              <a:rPr lang="ru-RU" sz="1600" dirty="0" smtClean="0"/>
              <a:t>для подготовки к текущему контролю. Количество </a:t>
            </a:r>
            <a:r>
              <a:rPr lang="ru-RU" sz="1600" dirty="0"/>
              <a:t>попыток ответа на вопросы теста не ограничено.</a:t>
            </a:r>
          </a:p>
        </p:txBody>
      </p:sp>
    </p:spTree>
    <p:extLst>
      <p:ext uri="{BB962C8B-B14F-4D97-AF65-F5344CB8AC3E}">
        <p14:creationId xmlns:p14="http://schemas.microsoft.com/office/powerpoint/2010/main" val="3183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314072"/>
              </p:ext>
            </p:extLst>
          </p:nvPr>
        </p:nvGraphicFramePr>
        <p:xfrm>
          <a:off x="251520" y="908720"/>
          <a:ext cx="8640960" cy="520188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6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1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402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Материалы, необходимые для оценки индикатора достижения компетенции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Показатель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оценивания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Критерии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оценивания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Шкала оценивания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74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Практические задания № 1 - 5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Правильность выполнения практического задания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Задание выполнено правильно без замечаний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Задание выполнено правильно с замечаниями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1 -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8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Задание выполнено неправильно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Итого максимальное количество баллов за  выполнения практического задания  на практическом занятии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914">
                <a:tc gridSpan="4"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Итого максимальное количество баллов за  практические задания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82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Тестовое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задание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(30 вопросов)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Правильность ответа на вопросы теста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Ответ правильный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8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Ответ неправильный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914">
                <a:tc gridSpan="4"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Итого максимальное количество баллов за  тестовое задание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914">
                <a:tc gridSpan="4"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ИТОГО максимальное количество баллов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108520" y="260648"/>
            <a:ext cx="2048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 а б л и ц а  3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34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32"/>
            <a:ext cx="828092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рейтинговой оценки по дисциплине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6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 а б л и ц а  5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076055"/>
              </p:ext>
            </p:extLst>
          </p:nvPr>
        </p:nvGraphicFramePr>
        <p:xfrm>
          <a:off x="251520" y="1052736"/>
          <a:ext cx="8568952" cy="470717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256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8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15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6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Вид контроля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Материалы, необходимые для оценки индикатора достижения компетенции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Максимальное количество баллов в процессе оценивания 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Процедура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оценивания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1. Текущий контроль успеваемости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Практические задания №№ 1- 5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Тестовое задание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Количество баллов определяется в соответствии с таблицей 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Допуск к экзамену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50 баллов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45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2. Промежуточная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    аттестация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Перечень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вопросов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экзамену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−"/>
                        <a:tabLst>
                          <a:tab pos="73279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получены полные ответы на вопросы – 25…30 баллов;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−"/>
                        <a:tabLst>
                          <a:tab pos="73279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получены достаточно полные ответы на вопросы – 20…24 балла;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−"/>
                        <a:tabLst>
                          <a:tab pos="73279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получены неполные ответы на вопросы или часть вопросов – 11…20 баллов;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−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не получены ответы на вопросы или вопросы не раскрыты – 0…10 баллов.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766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3. Итоговая оценка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«Отлично» - 86-100 баллов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«Хорошо» - 75-85 баллов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«Удовлетворительно» - 60-74 баллов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«Неудовлетворительно» - менее 59 баллов (вкл.)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912" marR="659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89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3816424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80265"/>
            <a:ext cx="3222104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АГЕНТСТВО ЖЕЛЕЗНОДОРОЖНОГО ТРАНСПОРТА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государственное бюджетное образовательное учреждение 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высшего образования «Петербургский государственный университет путей сообщения Императора  Александра </a:t>
            </a:r>
            <a:r>
              <a:rPr lang="en-US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(ФГБОУ ВО ПГУПС)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Кафедра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кафедры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endParaRPr lang="ru-RU" sz="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30575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r>
              <a:rPr lang="ru-RU" sz="9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</a:t>
            </a:r>
            <a:endParaRPr lang="ru-RU" sz="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 smtClean="0"/>
              <a:t>практики учебной/производственной </a:t>
            </a:r>
          </a:p>
          <a:p>
            <a:pPr algn="ctr">
              <a:spcAft>
                <a:spcPts val="0"/>
              </a:spcAft>
            </a:pPr>
            <a:endParaRPr lang="ru-RU" sz="900" dirty="0" smtClean="0"/>
          </a:p>
          <a:p>
            <a:pPr algn="ctr">
              <a:spcAft>
                <a:spcPts val="0"/>
              </a:spcAft>
            </a:pPr>
            <a:r>
              <a:rPr lang="ru-RU" sz="9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ИНДЕКС</a:t>
            </a:r>
            <a:r>
              <a:rPr lang="ru-RU" sz="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</a:t>
            </a:r>
            <a:r>
              <a:rPr lang="ru-RU" sz="9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ПРАКТИКИ» 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направления подготовки /специальности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00.00.00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шифр направления/специальности)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направления/специальности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профилю/специализации/магистерской программе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профиля/специализации/магистерской программы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 обучения – очная, заочная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Санкт-Петербург</a:t>
            </a:r>
          </a:p>
          <a:p>
            <a:pPr algn="ctr"/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 __</a:t>
            </a:r>
            <a:endParaRPr lang="ru-RU" sz="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344217"/>
            <a:ext cx="3744416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05916" y="548680"/>
            <a:ext cx="1814919" cy="2870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ЛИСТ СОГЛАСОВАНИЙ 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2608" y="835682"/>
            <a:ext cx="33123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рассмотрена и утверждена на заседании кафедры «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кафедры, обеспечивающей </a:t>
            </a:r>
            <a:r>
              <a:rPr lang="ru-RU" sz="1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практику»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 № __ от ___ _________ 20 __ г. </a:t>
            </a:r>
          </a:p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592860"/>
              </p:ext>
            </p:extLst>
          </p:nvPr>
        </p:nvGraphicFramePr>
        <p:xfrm>
          <a:off x="4886906" y="1916833"/>
          <a:ext cx="3501518" cy="161655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78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30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кафедры, обеспечивающей </a:t>
                      </a:r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практику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Фамилия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 _________ 20 __ г.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192055"/>
              </p:ext>
            </p:extLst>
          </p:nvPr>
        </p:nvGraphicFramePr>
        <p:xfrm>
          <a:off x="4886906" y="3361895"/>
          <a:ext cx="3645533" cy="9144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10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СОГЛАСОВАНО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ОПОП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И.О. Фамилия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 _________ 20 __ г.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50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260648"/>
            <a:ext cx="8550696" cy="668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Вид практики, способы и формы ее проведения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практики «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практики»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составлена в соответствии с требованиями федерального государственного образовательного стандарта высшего образования по направлению подготовки/специальности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00.00.00 (шифр направления/специальности)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направления/специальности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(далее – ФГОС ВО), утвержденного  ___ _______20___ г., приказ Министерства образования и науки Российской Федерации № ____, с учетом профессионального стандарта (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шифр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профессионального стандарта, кем, когда утвержден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540385" algn="just"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Вид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практики – учебная/производственная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Тип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практики 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(</a:t>
            </a:r>
            <a:r>
              <a:rPr lang="ru-RU" sz="1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формулировка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типа практики в соответствии с ФГОС ВО по соответствующему направлению/специальности и в </a:t>
            </a:r>
            <a:r>
              <a:rPr lang="ru-RU" sz="1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соответствии </a:t>
            </a:r>
            <a:r>
              <a:rPr lang="ru-RU" sz="1600" i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учебным планом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indent="54038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 проведения практики – стационарная/выездная</a:t>
            </a:r>
          </a:p>
          <a:p>
            <a:pPr indent="54038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Практика проводится дискретно по видам практик или по периодам проведения практик.</a:t>
            </a:r>
          </a:p>
          <a:p>
            <a:pPr indent="54038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Практическая подготовка может быть организована как непосредственно в  Университете, так и в профильных организациях, руководствующихся в своей деятельности профессиональным стандартом (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шифр стандарта) Наименование профессионального стандарта, кем, когда утвержден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540385" algn="ctr">
              <a:spcBef>
                <a:spcPts val="600"/>
              </a:spcBef>
              <a:spcAft>
                <a:spcPts val="60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Перечень планируемых результатов практической подготовки при прохождении практики, соотнесенных с планируемыми результатами освоения основной профессиональной образовательной программы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практики направлено на практическую подготовку обучающегося к будущей профессиональной деятельности. Практическая подготовка осуществляется  путем непосредственного выполнения обучающимися определенных видов работ, связанных с будущей профессиональной деятельностью и направленных на формирование, закрепление, развитие практических навыков и компетенции  (части компетенций) по профилю образовательной программы. </a:t>
            </a:r>
          </a:p>
        </p:txBody>
      </p:sp>
    </p:spTree>
    <p:extLst>
      <p:ext uri="{BB962C8B-B14F-4D97-AF65-F5344CB8AC3E}">
        <p14:creationId xmlns:p14="http://schemas.microsoft.com/office/powerpoint/2010/main" val="260839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Объем практики и ее продолжительность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Практика распределена в течение учебных занятий/проводится концентрировано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411329"/>
              </p:ext>
            </p:extLst>
          </p:nvPr>
        </p:nvGraphicFramePr>
        <p:xfrm>
          <a:off x="323528" y="1124744"/>
          <a:ext cx="8208912" cy="10668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31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4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Вид учебной работы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Всего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Семестр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Общая трудоемкость: час / з.е.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В том числе, форма контроля знаний, час.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З/4</a:t>
                      </a:r>
                      <a:endParaRPr lang="ru-RU" sz="14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Э/36</a:t>
                      </a:r>
                      <a:endParaRPr lang="ru-RU" sz="14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Продолжительность практики: недель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2924944"/>
            <a:ext cx="828092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Содержание практики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 к содержанию практики, примерная тематика индивидуальных заданий представлены в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Методических указаниях по прохождению практики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540385" algn="ctr"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Формы отчетности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итогам практики обучающимся составляется отчет с учетом требований индивидуального задания, выданного руководителем практики от Университета.</a:t>
            </a:r>
          </a:p>
          <a:p>
            <a:pPr indent="54038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отчета по практике, требования к оформлению и процедуре защиты приведены в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Методических указаниях по прохождению практики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09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3816424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80265"/>
            <a:ext cx="32221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АГЕНТСТВО ЖЕЛЕЗНОДОРОЖНОГО ТРАНСПОРТА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государственное бюджетное образовательное учреждение 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высшего образования «Петербургский государственный университет путей сообщения Императора  Александра </a:t>
            </a:r>
            <a:r>
              <a:rPr lang="en-US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(ФГБОУ ВО ПГУПС)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Кафедра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кафедры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endParaRPr lang="ru-RU" sz="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30575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r>
              <a:rPr lang="ru-RU" sz="9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ОЦЕНОЧНЫЕ МАТЕРИАЛЫ</a:t>
            </a:r>
            <a:endParaRPr lang="ru-RU" sz="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практики учебной/производственной </a:t>
            </a:r>
          </a:p>
          <a:p>
            <a:pPr algn="ctr">
              <a:spcAft>
                <a:spcPts val="0"/>
              </a:spcAft>
            </a:pPr>
            <a:endParaRPr lang="ru-RU" sz="900" dirty="0" smtClean="0"/>
          </a:p>
          <a:p>
            <a:pPr algn="ctr">
              <a:spcAft>
                <a:spcPts val="0"/>
              </a:spcAft>
            </a:pPr>
            <a:r>
              <a:rPr lang="ru-RU" sz="9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ИНДЕКС</a:t>
            </a:r>
            <a:r>
              <a:rPr lang="ru-RU" sz="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</a:t>
            </a:r>
            <a:r>
              <a:rPr lang="ru-RU" sz="9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ПРАКТИКИ» 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направления подготовки /специальности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00.00.00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шифр направления/специальности)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направления/специальности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профилю/специализации/магистерской программе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профиля/специализации/магистерской программы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 обучения – очная, заочная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Санкт-Петербург</a:t>
            </a:r>
          </a:p>
          <a:p>
            <a:pPr algn="ctr"/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 __</a:t>
            </a:r>
            <a:endParaRPr lang="ru-RU" sz="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344217"/>
            <a:ext cx="3744416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05916" y="548680"/>
            <a:ext cx="1814919" cy="2870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ЛИСТ СОГЛАСОВАНИЙ 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2608" y="835682"/>
            <a:ext cx="331236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Оценочные материалы рассмотрены и утверждены на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заседании кафедры «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кафедры, обеспечивающей </a:t>
            </a:r>
            <a:r>
              <a:rPr lang="ru-RU" sz="1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практику»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 № __ от ___ _________ 20 __ г. </a:t>
            </a:r>
          </a:p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239317"/>
              </p:ext>
            </p:extLst>
          </p:nvPr>
        </p:nvGraphicFramePr>
        <p:xfrm>
          <a:off x="4886906" y="1916833"/>
          <a:ext cx="3501518" cy="161655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78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30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кафедры, обеспечивающей </a:t>
                      </a:r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практику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Фамилия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 _________ 20 __ г.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336898"/>
              </p:ext>
            </p:extLst>
          </p:nvPr>
        </p:nvGraphicFramePr>
        <p:xfrm>
          <a:off x="4886906" y="3361895"/>
          <a:ext cx="3645533" cy="9144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10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СОГЛАСОВАНО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ОПОП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И.О. Фамилия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 _________ 20 __ г.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53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3" algn="l" rtl="0">
              <a:spcBef>
                <a:spcPct val="0"/>
              </a:spcBef>
            </a:pPr>
            <a:r>
              <a:rPr lang="ru-RU" b="1" dirty="0" smtClean="0"/>
              <a:t>2. Задания или иные материалы, необходимые для оценки умений, навыков и (или) опыта деятельности, характеризующих индикаторы достижения компетенций в процессе освоения основной профессиональной образовательной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268760"/>
            <a:ext cx="14558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 а б л и ц а  2.1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698719"/>
              </p:ext>
            </p:extLst>
          </p:nvPr>
        </p:nvGraphicFramePr>
        <p:xfrm>
          <a:off x="539552" y="1700808"/>
          <a:ext cx="8136904" cy="4032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7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6966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Индикатор достижения компетенции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Планируемые результаты обучения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Материалы, необходимые для оценки индикатора достижения компетенции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882">
                <a:tc gridSpan="3"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Код. Наименование компетенции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Код. Наименование индикатора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Обучающийся знает: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…;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…;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Обучающийся умеет: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…;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….</a:t>
                      </a:r>
                    </a:p>
                    <a:p>
                      <a:pPr marL="19050"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Обучающийся имеет опыт деятельности (имеет навыки):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…;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Вопросы к зачету/экзамену №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Отчет по практике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Тесты №…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</a:rPr>
                        <a:t>И т.д.</a:t>
                      </a:r>
                      <a:endParaRPr lang="ru-RU" sz="14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622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3816424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7" y="380265"/>
            <a:ext cx="3524899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АГЕНТСТВО ЖЕЛЕЗНОДОРОЖНОГО ТРАНСПОРТА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государственное бюджетное образовательное учреждение 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высшего образования «Петербургский государственный университет путей сообщения Императора  Александра </a:t>
            </a:r>
            <a:r>
              <a:rPr lang="en-US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(ФГБОУ ВО ПГУПС)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Кафедра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кафедры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endParaRPr lang="ru-RU" sz="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30575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r>
              <a:rPr lang="ru-RU" sz="9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</a:t>
            </a:r>
            <a:endParaRPr lang="ru-RU" sz="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900" dirty="0" smtClean="0"/>
          </a:p>
          <a:p>
            <a:pPr algn="ctr">
              <a:spcAft>
                <a:spcPts val="0"/>
              </a:spcAft>
            </a:pPr>
            <a:r>
              <a:rPr lang="ru-RU" sz="9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ИНДЕКС</a:t>
            </a:r>
            <a:r>
              <a:rPr lang="ru-RU" sz="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«ГОСУДАРСТВЕННАЯ ИТОГГОВАЯ АТТЕСТАЦИЯ</a:t>
            </a:r>
            <a:r>
              <a:rPr lang="ru-RU" sz="9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направления подготовки /специальности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00.00.00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шифр направления/специальности)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направления/специальности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профилю/специализации/магистерской программе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профиля/специализации/магистерской программы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 обучения – очная, заочная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Санкт-Петербург</a:t>
            </a:r>
          </a:p>
          <a:p>
            <a:pPr algn="ctr"/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 __</a:t>
            </a:r>
            <a:endParaRPr lang="ru-RU" sz="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344217"/>
            <a:ext cx="3744416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05916" y="548680"/>
            <a:ext cx="1814919" cy="2870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ЛИСТ СОГЛАСОВАНИЙ 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2608" y="835682"/>
            <a:ext cx="33123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рассмотрена и утверждена на заседании кафедры «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</a:t>
            </a:r>
            <a:r>
              <a:rPr lang="ru-RU" sz="1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выпускающей кафедры»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 № __ от ___ _________ 20 __ г. </a:t>
            </a:r>
          </a:p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512381"/>
              </p:ext>
            </p:extLst>
          </p:nvPr>
        </p:nvGraphicFramePr>
        <p:xfrm>
          <a:off x="4886906" y="1916833"/>
          <a:ext cx="3501518" cy="161655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78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30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 кафедрой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2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выпускающей кафедры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_____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Фамилия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___ _________ 20 __ г.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771999"/>
              </p:ext>
            </p:extLst>
          </p:nvPr>
        </p:nvGraphicFramePr>
        <p:xfrm>
          <a:off x="4886906" y="3361895"/>
          <a:ext cx="3645533" cy="9144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10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СОГЛАСОВАНО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ОПОП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И.О. Фамилия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 _________ 20 __ г.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36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14" y="476672"/>
            <a:ext cx="8946307" cy="5150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3816424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7" y="380265"/>
            <a:ext cx="3524899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АГЕНТСТВО ЖЕЛЕЗНОДОРОЖНОГО ТРАНСПОРТА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государственное бюджетное образовательное учреждение 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высшего образования «Петербургский государственный университет путей сообщения Императора  Александра </a:t>
            </a:r>
            <a:r>
              <a:rPr lang="en-US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(ФГБОУ ВО ПГУПС)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Кафедра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кафедры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endParaRPr lang="ru-RU" sz="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30575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r>
              <a:rPr lang="ru-RU" sz="9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ОЦЕНОЧНЫЕ МАТЕРИАЛЫ</a:t>
            </a:r>
            <a:endParaRPr lang="ru-RU" sz="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900" dirty="0" smtClean="0"/>
          </a:p>
          <a:p>
            <a:pPr algn="ctr">
              <a:spcAft>
                <a:spcPts val="0"/>
              </a:spcAft>
            </a:pPr>
            <a:r>
              <a:rPr lang="ru-RU" sz="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9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ГОСУДАРСТВЕННОЙ ИТОГОВОЙ АТТЕСТАЦИИ</a:t>
            </a:r>
            <a:r>
              <a:rPr lang="ru-RU" sz="9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направления подготовки /специальности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00.00.00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шифр направления/специальности)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направления/специальности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профилю/специализации/магистерской программе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профиля/специализации/магистерской программы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 обучения – очная, заочная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Санкт-Петербург</a:t>
            </a:r>
          </a:p>
          <a:p>
            <a:pPr algn="ctr"/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 __</a:t>
            </a:r>
            <a:endParaRPr lang="ru-RU" sz="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344217"/>
            <a:ext cx="3744416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05916" y="548680"/>
            <a:ext cx="1814919" cy="2870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ЛИСТ СОГЛАСОВАНИЙ 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2608" y="835682"/>
            <a:ext cx="33123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Оценочные материалы  рассмотрены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утверждены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заседании кафедры «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</a:t>
            </a:r>
            <a:r>
              <a:rPr lang="ru-RU" sz="1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выпускающей кафедры»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 № __ от ___ _________ 20 __ г. </a:t>
            </a:r>
          </a:p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226356"/>
              </p:ext>
            </p:extLst>
          </p:nvPr>
        </p:nvGraphicFramePr>
        <p:xfrm>
          <a:off x="4886906" y="1916833"/>
          <a:ext cx="3501518" cy="161655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78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30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 кафедрой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2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выпускающей кафедры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Фамилия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 _________ 20 __ г.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83464"/>
              </p:ext>
            </p:extLst>
          </p:nvPr>
        </p:nvGraphicFramePr>
        <p:xfrm>
          <a:off x="4886906" y="3361895"/>
          <a:ext cx="3645533" cy="9144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10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СОГЛАСОВАНО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ОПОП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И.О. Фамилия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 _________ 20 __ г.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81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27"/>
            <a:ext cx="8229600" cy="418058"/>
          </a:xfrm>
        </p:spPr>
        <p:txBody>
          <a:bodyPr>
            <a:noAutofit/>
          </a:bodyPr>
          <a:lstStyle/>
          <a:p>
            <a:r>
              <a:rPr lang="ru-RU" sz="3600" dirty="0" smtClean="0"/>
              <a:t>Оценочные материалы по ГИА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11160"/>
            <a:ext cx="864096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  необходимые для оценки результатов освоения образовательной программы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Перечень материалов, необходимых для оценки результатов освоения ОПОП, приведен в таблице 2.1.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90043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Т а б л и ц а  2.1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878488"/>
              </p:ext>
            </p:extLst>
          </p:nvPr>
        </p:nvGraphicFramePr>
        <p:xfrm>
          <a:off x="251520" y="1740035"/>
          <a:ext cx="8568952" cy="5102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Код формируемой компетенции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Индикаторы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Перечень материалов, необходимых для оценки результатов освоения ОПОП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55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УК-8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УК-8.1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ВКР. Перечень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вопросов, выносимых на защиту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УК-8.2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ВКР Перечень вопросов, выносимых на защиту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УК-8.3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ВКР. Перечень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вопросов, выносимых на защиту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УК-8.4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Перечень вопросов, выносимых на защиту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519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ОПК-1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ОПК-1.1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ВКР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ОПК-1.2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ВКР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0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ОПК-1.3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ВКР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0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ОПК-1.4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0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ОПК-1.5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ВКР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3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ОПК-1.6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ВКР. Перечень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вопросов, выносимых на защиту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0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039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ПК-2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ПК-2.1.1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ВКР. Графический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материал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0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ПК-2.2.1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2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ПК-2.2.2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ВКР. Графический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материал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ВКР. Перечень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вопросов, выносимых на защиту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2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ПК-2.2.3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ВКР. Графический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материал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ВКР. Перечень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вопросов, выносимых на защиту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2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ПК-2.3.1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ВКР. Графический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материал ВКР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Перечень вопросов, выносимых на защиту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1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ПК-2.3.2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ВКР. Перечень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вопросов, выносимых на защиту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1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ПК-2.3.3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ВКР. Перечень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вопросов, выносимых на защиту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1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ПК-2.3.4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Пояснительная записка 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ВКР. Перечень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вопросов, выносимых на защиту ВКР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79662" y="1889551"/>
            <a:ext cx="4047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65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6" y="332656"/>
            <a:ext cx="9073057" cy="5729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046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319167"/>
              </p:ext>
            </p:extLst>
          </p:nvPr>
        </p:nvGraphicFramePr>
        <p:xfrm>
          <a:off x="179512" y="548680"/>
          <a:ext cx="8639944" cy="6204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9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7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Индекс 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Наименование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Индикаторы освоения компетенции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71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Блок 1. Дисциплины (модули)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71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Обязательная часть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57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Б1.О.1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Философия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УК-1.1.1. Знает основные принципы системного подхода и методы системного анализа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УК-5.1.1. Знает основные категории социальной философии, законы социально-исторического развития и основы межкультурного взаимодействия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УК-5.2.1. Умеет анализировать и учитывать роль культурно-исторического наследия в процессе межкультурного взаимодействия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УК-5.3.1. Владеет навыками анализа философских и исторических фактов в области межкультурного  взаимодействия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85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Б1.О.4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Безопасность жизнедеятельности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УК-8.1.1. Знает опасные и вредные факторы и принципы организации безопасности труда на предприятии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ОПК-6.1.2 Знает требования законодательства РФ в сферах охраны труда и  техники безопасности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8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УК-8.2.1. Умеет идентифицировать и анализировать влияния опасных и вредных факторов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УК-8.2.2. Умеет планировать и организовывать мероприятия в условиях чрезвычайных ситуаций природного и техногенного происхождения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ОПК-6.2.2 Умеет планировать и разрабатывать мероприятия по охране труда и техники безопасности в сфере своей профессиональной деятельности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УК-8.3.1. Владеет методами и средствами обеспечения безопасной жизнедеятельности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ОПК-6.3.3 Владеет методами организации и контроля мероприятий по охране труда и технике безопасности на объектах своей профессиональной деятельности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94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….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42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Б1.О.25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Строительная механика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ОПК-4.1.2  Знает законы механики в объеме, достаточном для выполнения необходимых расчетов при проектировании транспортных объектов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ОПК-4.2.1 Умеет выполнять  необходимые расчеты при проектировании транспортных объектов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96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969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Часть, формируемая участниками образовательных отношений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914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Б1.В.13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Экологическое обоснование проектных решений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ПК-5.1.4  Знает виды негативного воздействия на окружающую среду при проведении различных видов строительных работ и методы их минимизации и предотвращения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9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ПК-5.2.7  Умеет оценивать негативное воздействие и разрабатывать мероприятия по охране окружающей среды в  сфере своей профессиональной деятельности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9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ПК-5.3.5 Владеет методиками оценки величины негативного воздействия на окружающую среду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96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..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9429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Б1.В.18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Системы автоматизированного проектирования транспортных магистралей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ПК-1.1.3  Знает методы и методики расчетов узлов и элементов объектов инфраструктуры железных дорог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99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ПК-1.2.3  Умеет выполнять математическое моделирование объектов и процессов на базе стандартных пакетов автоматизированного проектирования и исследований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78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ПК-1.3.4  Владеет методами расчёта и проектирования транспортных путей и искусственных сооружений с использованием современных компьютерных средств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34" marR="342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324544" y="2434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Матрица компетенций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специальности 23.05.06 «Строительство железных дорог, мостов и транспортных тоннелей»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специализация «Строительство магистральных железных дорог»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19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3816424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80265"/>
            <a:ext cx="322210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АГЕНТСТВО ЖЕЛЕЗНОДОРОЖНОГО ТРАНСПОРТА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государственное бюджетное образовательное учреждение 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высшего образования «Петербургский государственный университет путей сообщения Императора  Александра </a:t>
            </a:r>
            <a:r>
              <a:rPr lang="en-US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(ФГБОУ ВО ПГУПС)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Кафедра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кафедры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endParaRPr lang="ru-RU" sz="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30575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r>
              <a:rPr lang="ru-RU" sz="9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дисциплины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ИНДЕКС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ДИСЦИПЛИНЫ» 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направления подготовки /специальности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00.00.00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шифр направления/специальности)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направления/специальности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профилю/специализации/магистерской программе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профиля/специализации/магистерской программы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 обучения – очная, заочная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Санкт-Петербург</a:t>
            </a:r>
          </a:p>
          <a:p>
            <a:pPr algn="ctr"/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 __</a:t>
            </a:r>
            <a:endParaRPr lang="ru-RU" sz="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344217"/>
            <a:ext cx="3744416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05916" y="548680"/>
            <a:ext cx="1814919" cy="2870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ЛИСТ СОГЛАСОВАНИЙ 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2608" y="835682"/>
            <a:ext cx="33123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 рассмотрена и утверждена на заседании кафедры «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кафедры, обеспечивающей дисциплину»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 № __ от ___ _________ 20 __ г. </a:t>
            </a:r>
          </a:p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512646"/>
              </p:ext>
            </p:extLst>
          </p:nvPr>
        </p:nvGraphicFramePr>
        <p:xfrm>
          <a:off x="4886906" y="1916833"/>
          <a:ext cx="3501518" cy="161655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78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30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кафедры, обеспечивающей дисциплину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Фамилия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 _________ 20 __ г.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89141"/>
              </p:ext>
            </p:extLst>
          </p:nvPr>
        </p:nvGraphicFramePr>
        <p:xfrm>
          <a:off x="4886906" y="3361895"/>
          <a:ext cx="3645533" cy="9144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10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СОГЛАСОВАНО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ОПОП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И.О. Фамилия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 _________ 20 __ г.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75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549" y="-1179512"/>
            <a:ext cx="8784976" cy="5673861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/>
              <a:t>1. Цели и задачи дисциплины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540385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 дисциплины «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дисциплины» (индекс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(далее – дисциплина) составлена в соответствии с требованиями федерального государственного образовательного стандарта высшего образования по направлению подготовки/специальности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00.00.00 (шифр направления/специальности) «Наименование направления/специальности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 (далее – ФГОС ВО), утвержденного  ___ ____20___ г., приказ Министерства образования и науки Российской Федерации № ___. </a:t>
            </a:r>
            <a:endParaRPr lang="ru-RU" b="1" dirty="0" smtClean="0"/>
          </a:p>
          <a:p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r>
              <a:rPr lang="ru-RU" b="1" dirty="0" smtClean="0"/>
              <a:t>2</a:t>
            </a:r>
            <a:r>
              <a:rPr lang="ru-RU" b="1" dirty="0"/>
              <a:t>. Перечень планируемых результатов обучения по дисциплине, соотнесенных с установленными в образовательной программе индикаторами достижения компетенций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 smtClean="0"/>
              <a:t>	Планируемыми </a:t>
            </a:r>
            <a:r>
              <a:rPr lang="ru-RU" dirty="0"/>
              <a:t>результатами обучения по дисциплине (модулю) является формирование у обучающихся компетенций (части компетенций). </a:t>
            </a:r>
            <a:r>
              <a:rPr lang="ru-RU" dirty="0" err="1"/>
              <a:t>Сформированность</a:t>
            </a:r>
            <a:r>
              <a:rPr lang="ru-RU" dirty="0"/>
              <a:t> компетенций (части компетенции) оценивается с помощью индикаторов достижения компетенций.</a:t>
            </a:r>
          </a:p>
          <a:p>
            <a:r>
              <a:rPr lang="ru-RU" dirty="0" smtClean="0"/>
              <a:t>	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293096"/>
            <a:ext cx="871296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	В </a:t>
            </a:r>
            <a:r>
              <a:rPr lang="ru-RU" dirty="0"/>
              <a:t>рамках изучения дисциплины (модуля) осуществляется практическая подготовка обучающихся к будущей профессиональной деятельности. Результатом обучения по дисциплине является формирования у обучающихся  практических навыков:</a:t>
            </a:r>
          </a:p>
          <a:p>
            <a:pPr lvl="0"/>
            <a:r>
              <a:rPr lang="ru-RU" i="1" dirty="0"/>
              <a:t>…;</a:t>
            </a:r>
            <a:endParaRPr lang="ru-RU" dirty="0"/>
          </a:p>
          <a:p>
            <a:pPr lvl="0"/>
            <a:r>
              <a:rPr lang="ru-RU" i="1" dirty="0"/>
              <a:t>…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1101" y="1171644"/>
            <a:ext cx="842493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учетом профессионального стандарта (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шифр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Наименование профессионального стандарта, кем, когда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утвержден.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99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072" y="0"/>
            <a:ext cx="9252520" cy="49006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Матрица компетенций</a:t>
            </a:r>
            <a:endParaRPr lang="ru-RU" sz="2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380378"/>
              </p:ext>
            </p:extLst>
          </p:nvPr>
        </p:nvGraphicFramePr>
        <p:xfrm>
          <a:off x="107504" y="456496"/>
          <a:ext cx="8784976" cy="170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2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1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indent="-228600">
                        <a:spcAft>
                          <a:spcPts val="0"/>
                        </a:spcAft>
                        <a:tabLst>
                          <a:tab pos="-4254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Б1.В.13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indent="-228600">
                        <a:spcAft>
                          <a:spcPts val="0"/>
                        </a:spcAft>
                        <a:tabLst>
                          <a:tab pos="-4254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Экологическое обоснование проектных решений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228600">
                        <a:spcAft>
                          <a:spcPts val="0"/>
                        </a:spcAft>
                        <a:tabLst>
                          <a:tab pos="-42545" algn="l"/>
                          <a:tab pos="449580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ПК-5.1.4 Знает виды негативного воздействия на окружающую среду при проведении различных видов строительных работ и методы их минимизации и предотвращения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228600">
                        <a:spcAft>
                          <a:spcPts val="0"/>
                        </a:spcAft>
                        <a:tabLst>
                          <a:tab pos="-42545" algn="l"/>
                          <a:tab pos="449580" algn="l"/>
                        </a:tabLs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ПК-5.2.7  Умеет разрабатывать мероприятия по охране окружающей среды в проектах строительства объектов транспортной инфраструктуры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228600">
                        <a:spcAft>
                          <a:spcPts val="0"/>
                        </a:spcAft>
                        <a:tabLst>
                          <a:tab pos="-42545" algn="l"/>
                          <a:tab pos="449580" algn="l"/>
                        </a:tabLs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ПК-5.3.5  Владеет методиками оценки величины негативного воздействия на окружающую среду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2716" y="2276872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spcAft>
                <a:spcPts val="0"/>
              </a:spcAft>
            </a:pPr>
            <a:r>
              <a:rPr lang="ru-RU" sz="2000" b="1" dirty="0">
                <a:latin typeface="+mj-lt"/>
                <a:ea typeface="+mj-ea"/>
                <a:cs typeface="+mj-cs"/>
              </a:rPr>
              <a:t>Рабочая программа по дисциплине</a:t>
            </a:r>
          </a:p>
          <a:p>
            <a:pPr indent="540385" algn="ctr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Перечень планируемых результатов обучения по дисциплине, соотнесенных с установленными в образовательной программе индикаторами достижения компетенций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053106"/>
              </p:ext>
            </p:extLst>
          </p:nvPr>
        </p:nvGraphicFramePr>
        <p:xfrm>
          <a:off x="228700" y="3107869"/>
          <a:ext cx="8640960" cy="3714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4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6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Индикаторы достижения компетенций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Результаты обучения по дисциплине (модулю)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ПК-5 Подготовка строительного производства на участке строительства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ПК-5.1.4 Знает виды негативного воздействия на окружающую среду и методы их минимизации и предотвращения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Обучающийся знает: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виды негативного воздействия на окружающую среду при проведении различных видов строительных работ;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методики для оценки величины негативного воздействия на окружающую среду;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методы минимизации и предотвращения негативного воздействия на окружающую среду при проведении различных видов строительных работ.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ПК-5.2.7 Умеет оценивать негативное воздействие и разрабатывать мероприятия по охране окружающей среды в  сфере своей профессиональной деятельности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Обучающийся умеет: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проводить оценку негативного воздействия на окружающую среду;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определять величину платежа за загрязнение компонентов окружающей среды;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разрабатывать мероприятия по охране окружающей среды в проектах строительства объектов транспортной инфраструктуры.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ПК-5.3.5 Владеет методиками оценки величины негативного воздействия на окружающую среду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Обучающийся владеет: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методикой оценки шумового режима на примагистральной территории;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методикой оценки величины загрязнения атмосферного воздуха двигателями работающих тепловозов.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480050" y="3328759"/>
            <a:ext cx="13310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24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07938"/>
              </p:ext>
            </p:extLst>
          </p:nvPr>
        </p:nvGraphicFramePr>
        <p:xfrm>
          <a:off x="467544" y="764704"/>
          <a:ext cx="8136904" cy="618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75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b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Наименование раздела дисциплины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Содержание раздела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Индикаторы достижения компетенций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418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Мероприятия по охране окружающей среды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Лекция 1. Виды негативного воздействия на окружающую среду при проведении различных видов строительных работ и методы их минимизации и предотвращения.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ПК-5.1.4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3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Лекция 2.  Мероприятия по охране окружающей среды в проектах строительства объектов транспортной инфраструктуры при проведении различных видов строительных работ.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ПК-5.1.4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Практическое занятие 1. Оценка шумового режима на примагистральной территории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ПК-5.3.5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Практическое занятие 2. Проектирование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шумозащитных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мероприятий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ПК-5.2.7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6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Самостоятельная работа.  Изучить следующие нормативные документы;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900430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Российская Федерация. Постановление правительства. О составе разделов проектной документации и требования к их содержанию [Текст]: постановление правительства: [принят 16.02.2008 № 87];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900430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Об охране окружающей среды. [Текст]: Федеральный закон: [принят 10.01.2002 № 7−ФЗ с изменениями, внесенными Федеральным законом от 03.07.2016 № 358−ФЗ]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ПК-5.1.4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ПК-5.2.7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75" marR="31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7664" y="116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011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5.1. Разделы дисциплины и содержание рассматриваемых вопросов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011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Для очной формы обучения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5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3816424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80265"/>
            <a:ext cx="322210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АГЕНТСТВО ЖЕЛЕЗНОДОРОЖНОГО ТРАНСПОРТА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государственное бюджетное образовательное учреждение 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высшего образования «Петербургский государственный университет путей сообщения Императора  Александра </a:t>
            </a:r>
            <a:r>
              <a:rPr lang="en-US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(ФГБОУ ВО ПГУПС)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Кафедра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кафедры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endParaRPr lang="ru-RU" sz="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30575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330575">
              <a:spcAft>
                <a:spcPts val="0"/>
              </a:spcAft>
            </a:pPr>
            <a:r>
              <a:rPr lang="ru-RU" sz="9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ОЦЕНОЧНЫЕ МАТЕРИАЛЫ</a:t>
            </a: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дисциплины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ИНДЕКС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ДИСЦИПЛИНЫ» 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направления подготовки /специальности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00.00.00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шифр направления/специальности)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направления/специальности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профилю/специализации/магистерской программе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профиля/специализации/магистерской программы</a:t>
            </a: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Санкт-Петербург</a:t>
            </a:r>
          </a:p>
          <a:p>
            <a:pPr algn="ctr"/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 __</a:t>
            </a:r>
            <a:endParaRPr lang="ru-RU" sz="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344217"/>
            <a:ext cx="3744416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05916" y="548680"/>
            <a:ext cx="1814919" cy="2870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ЛИСТ СОГЛАСОВАНИЙ 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2608" y="835682"/>
            <a:ext cx="331236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Оценочные материалы рассмотрены и утверждены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заседании кафедры «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кафедры, обеспечивающей дисциплину»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 № __ от ___ _________ 20 __ г. </a:t>
            </a:r>
          </a:p>
          <a:p>
            <a:pPr>
              <a:spcAft>
                <a:spcPts val="0"/>
              </a:spcAft>
              <a:tabLst>
                <a:tab pos="54038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37381"/>
              </p:ext>
            </p:extLst>
          </p:nvPr>
        </p:nvGraphicFramePr>
        <p:xfrm>
          <a:off x="4886906" y="1916833"/>
          <a:ext cx="3501518" cy="161655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78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30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кафедры, обеспечивающей дисциплину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Фамилия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 _________ 20 __ г.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493275"/>
              </p:ext>
            </p:extLst>
          </p:nvPr>
        </p:nvGraphicFramePr>
        <p:xfrm>
          <a:off x="4886906" y="3361895"/>
          <a:ext cx="3645533" cy="9144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10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СОГЛАСОВАНО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ОПОП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И.О. Фамилия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 _________ 20 __ г.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07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2473</Words>
  <Application>Microsoft Office PowerPoint</Application>
  <PresentationFormat>Экран (4:3)</PresentationFormat>
  <Paragraphs>763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Матрица компетенций</vt:lpstr>
      <vt:lpstr>Презентация PowerPoint</vt:lpstr>
      <vt:lpstr>Презентация PowerPoint</vt:lpstr>
      <vt:lpstr>2.  Задания, необходимые для оценки знаний, умений, навыков и (или) опыта деятельности, характеризующих индикаторы достижения компетенций в процессе освоения основной профессиональной образовательной программы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Задания или иные материалы, необходимые для оценки умений, навыков и (или) опыта деятельности, характеризующих индикаторы достижения компетенций в процессе освоения основной профессиональной образовательной программы </vt:lpstr>
      <vt:lpstr>Презентация PowerPoint</vt:lpstr>
      <vt:lpstr>Презентация PowerPoint</vt:lpstr>
      <vt:lpstr>Оценочные материалы по ГИА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Суровцева ОБ</dc:creator>
  <cp:lastModifiedBy>Начальник УУ</cp:lastModifiedBy>
  <cp:revision>31</cp:revision>
  <dcterms:created xsi:type="dcterms:W3CDTF">2021-03-01T07:29:43Z</dcterms:created>
  <dcterms:modified xsi:type="dcterms:W3CDTF">2021-03-02T09:43:47Z</dcterms:modified>
</cp:coreProperties>
</file>