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5" r:id="rId17"/>
    <p:sldId id="276" r:id="rId18"/>
    <p:sldId id="283" r:id="rId19"/>
    <p:sldId id="284" r:id="rId20"/>
    <p:sldId id="285" r:id="rId21"/>
    <p:sldId id="271" r:id="rId22"/>
    <p:sldId id="272" r:id="rId23"/>
    <p:sldId id="273" r:id="rId24"/>
    <p:sldId id="274" r:id="rId25"/>
    <p:sldId id="277" r:id="rId26"/>
    <p:sldId id="278" r:id="rId27"/>
    <p:sldId id="279" r:id="rId28"/>
    <p:sldId id="280" r:id="rId29"/>
    <p:sldId id="281" r:id="rId30"/>
    <p:sldId id="282"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9" autoAdjust="0"/>
    <p:restoredTop sz="94627" autoAdjust="0"/>
  </p:normalViewPr>
  <p:slideViewPr>
    <p:cSldViewPr>
      <p:cViewPr varScale="1">
        <p:scale>
          <a:sx n="110" d="100"/>
          <a:sy n="110" d="100"/>
        </p:scale>
        <p:origin x="-164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01.05.2023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01.05.2023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01.05.2023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01.05.2023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01.05.2023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99592" y="1124745"/>
            <a:ext cx="7776864" cy="4247317"/>
          </a:xfrm>
          <a:prstGeom prst="rect">
            <a:avLst/>
          </a:prstGeom>
        </p:spPr>
        <p:txBody>
          <a:bodyPr wrap="square">
            <a:spAutoFit/>
          </a:bodyPr>
          <a:lstStyle/>
          <a:p>
            <a:pPr algn="ctr"/>
            <a:r>
              <a:rPr lang="ru-RU" dirty="0" smtClean="0"/>
              <a:t>ФЕДЕРАЛЬНОЕ АГЕНТСТВО ЖЕЛЕЗНОДОРОЖНОГО ТРАНСПОРТА</a:t>
            </a:r>
          </a:p>
          <a:p>
            <a:pPr algn="ctr"/>
            <a:r>
              <a:rPr lang="ru-RU" dirty="0" smtClean="0"/>
              <a:t>Федеральное государственное бюджетное образовательное учреждение</a:t>
            </a:r>
          </a:p>
          <a:p>
            <a:pPr algn="ctr"/>
            <a:r>
              <a:rPr lang="ru-RU" dirty="0" smtClean="0"/>
              <a:t>высшего образования</a:t>
            </a:r>
          </a:p>
          <a:p>
            <a:pPr algn="ctr"/>
            <a:r>
              <a:rPr lang="ru-RU" cap="all" dirty="0" smtClean="0"/>
              <a:t>“ПЕТЕРБУРГСКИЙ ГОСУДАРСТВЕННЫЙ УНИВЕРСИТЕТ ПУТЕЙ СООБЩЕНИЯ ИМПЕРАТОРА АЛЕКСАНДРА I”</a:t>
            </a:r>
            <a:endParaRPr lang="ru-RU" dirty="0" smtClean="0"/>
          </a:p>
          <a:p>
            <a:pPr algn="ctr"/>
            <a:r>
              <a:rPr lang="ru-RU" dirty="0" smtClean="0"/>
              <a:t>Кафедра «Прикладная психология»</a:t>
            </a:r>
          </a:p>
          <a:p>
            <a:pPr algn="ctr"/>
            <a:r>
              <a:rPr lang="ru-RU" b="1" dirty="0" smtClean="0"/>
              <a:t>Учебно-наглядное пособие</a:t>
            </a:r>
            <a:endParaRPr lang="ru-RU" dirty="0" smtClean="0"/>
          </a:p>
          <a:p>
            <a:pPr algn="ctr"/>
            <a:r>
              <a:rPr lang="ru-RU" b="1" dirty="0" smtClean="0"/>
              <a:t>по дисциплине</a:t>
            </a:r>
            <a:endParaRPr lang="ru-RU" dirty="0" smtClean="0"/>
          </a:p>
          <a:p>
            <a:pPr algn="ctr"/>
            <a:r>
              <a:rPr lang="ru-RU" b="1" cap="all" dirty="0" smtClean="0"/>
              <a:t>«</a:t>
            </a:r>
            <a:r>
              <a:rPr lang="ru-RU" b="1" dirty="0" smtClean="0"/>
              <a:t>ОСНОВНЫЕ НАПРАВЛЕНИЯ ПСИХОЛОГИЧЕСКОЙ НАУКИ</a:t>
            </a:r>
            <a:r>
              <a:rPr lang="ru-RU" b="1" cap="all" dirty="0" smtClean="0"/>
              <a:t>»</a:t>
            </a:r>
            <a:r>
              <a:rPr lang="ru-RU" b="1" dirty="0" smtClean="0"/>
              <a:t> Б1.О.02</a:t>
            </a:r>
            <a:endParaRPr lang="ru-RU" dirty="0" smtClean="0"/>
          </a:p>
          <a:p>
            <a:pPr algn="ctr"/>
            <a:r>
              <a:rPr lang="ru-RU" dirty="0" smtClean="0"/>
              <a:t>по направлению</a:t>
            </a:r>
          </a:p>
          <a:p>
            <a:pPr algn="just"/>
            <a:r>
              <a:rPr lang="ru-RU" dirty="0" smtClean="0"/>
              <a:t>                                                    37.03.01 «Психология»</a:t>
            </a:r>
          </a:p>
          <a:p>
            <a:pPr algn="ctr"/>
            <a:r>
              <a:rPr lang="ru-RU" dirty="0" smtClean="0"/>
              <a:t>Магистерская программа «Психология»</a:t>
            </a:r>
          </a:p>
          <a:p>
            <a:pPr algn="ctr"/>
            <a:r>
              <a:rPr lang="ru-RU" dirty="0" smtClean="0"/>
              <a:t>форма обучения – очная</a:t>
            </a:r>
          </a:p>
          <a:p>
            <a:pPr algn="ctr"/>
            <a:r>
              <a:rPr lang="ru-RU" dirty="0" smtClean="0"/>
              <a:t>Санкт-Петербург</a:t>
            </a:r>
          </a:p>
          <a:p>
            <a:pPr algn="ctr"/>
            <a:r>
              <a:rPr lang="ru-RU" dirty="0" smtClean="0"/>
              <a:t>2023</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dirty="0" smtClean="0"/>
              <a:t>Иван Петрович Павлов </a:t>
            </a:r>
            <a:br>
              <a:rPr lang="ru-RU" b="1" dirty="0" smtClean="0"/>
            </a:br>
            <a:r>
              <a:rPr lang="ru-RU" sz="3600" b="1" dirty="0" smtClean="0"/>
              <a:t>(1849-1936)</a:t>
            </a:r>
            <a:r>
              <a:rPr lang="ru-RU" dirty="0" smtClean="0"/>
              <a:t/>
            </a:r>
            <a:br>
              <a:rPr lang="ru-RU" dirty="0" smtClean="0"/>
            </a:br>
            <a:endParaRPr lang="ru-RU" dirty="0"/>
          </a:p>
        </p:txBody>
      </p:sp>
      <p:pic>
        <p:nvPicPr>
          <p:cNvPr id="19458" name="Picture 2" descr="C:\Users\22kab\Desktop\Рабочий стол\научная работа\Пртезентация курса истории_пси\Павлов.jpg"/>
          <p:cNvPicPr>
            <a:picLocks noGrp="1" noChangeAspect="1" noChangeArrowheads="1"/>
          </p:cNvPicPr>
          <p:nvPr>
            <p:ph sz="half" idx="1"/>
          </p:nvPr>
        </p:nvPicPr>
        <p:blipFill>
          <a:blip r:embed="rId2" cstate="print"/>
          <a:srcRect/>
          <a:stretch>
            <a:fillRect/>
          </a:stretch>
        </p:blipFill>
        <p:spPr bwMode="auto">
          <a:xfrm>
            <a:off x="467544" y="1700808"/>
            <a:ext cx="3708772" cy="3708772"/>
          </a:xfrm>
          <a:prstGeom prst="rect">
            <a:avLst/>
          </a:prstGeom>
          <a:noFill/>
        </p:spPr>
      </p:pic>
      <p:sp>
        <p:nvSpPr>
          <p:cNvPr id="6" name="Содержимое 5"/>
          <p:cNvSpPr>
            <a:spLocks noGrp="1"/>
          </p:cNvSpPr>
          <p:nvPr>
            <p:ph sz="half" idx="2"/>
          </p:nvPr>
        </p:nvSpPr>
        <p:spPr>
          <a:xfrm>
            <a:off x="4355976" y="1196752"/>
            <a:ext cx="4608512" cy="5661248"/>
          </a:xfrm>
        </p:spPr>
        <p:txBody>
          <a:bodyPr>
            <a:normAutofit fontScale="92500" lnSpcReduction="20000"/>
          </a:bodyPr>
          <a:lstStyle/>
          <a:p>
            <a:pPr algn="just"/>
            <a:r>
              <a:rPr lang="ru-RU" dirty="0" smtClean="0"/>
              <a:t>Условные рефлексы — это рефлексы, которые обусловлены или зависят от условий формирования ассоциативной связи между раздражением и реакцией. Методы Павлова предоставили психологической науке базовый элемент поведения, конкретную рабочую единицу, к которой могло быть сведено сложное человеческое поведение для его изучения в лабораторных условиях.</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778098"/>
          </a:xfrm>
        </p:spPr>
        <p:txBody>
          <a:bodyPr/>
          <a:lstStyle/>
          <a:p>
            <a:r>
              <a:rPr lang="ru-RU" b="1" dirty="0" smtClean="0"/>
              <a:t>Иван Петрович Павлов</a:t>
            </a:r>
            <a:endParaRPr lang="ru-RU" dirty="0"/>
          </a:p>
        </p:txBody>
      </p:sp>
      <p:sp>
        <p:nvSpPr>
          <p:cNvPr id="6" name="Содержимое 5"/>
          <p:cNvSpPr>
            <a:spLocks noGrp="1"/>
          </p:cNvSpPr>
          <p:nvPr>
            <p:ph idx="1"/>
          </p:nvPr>
        </p:nvSpPr>
        <p:spPr>
          <a:xfrm>
            <a:off x="457200" y="908720"/>
            <a:ext cx="8507288" cy="5760640"/>
          </a:xfrm>
        </p:spPr>
        <p:txBody>
          <a:bodyPr>
            <a:normAutofit fontScale="85000" lnSpcReduction="20000"/>
          </a:bodyPr>
          <a:lstStyle/>
          <a:p>
            <a:pPr algn="just"/>
            <a:r>
              <a:rPr lang="ru-RU" dirty="0" smtClean="0"/>
              <a:t>Открытие условных рефлексов, как и многие другие выдающиеся научные достижения, произошло, когда Павлов, исследовал работу пищеварительных желез у собак. Павлов обратил внимание, что иногда слюна начинала выделяться еще до того, как собака получала пищу. Собаки пускали слюну, когда видели пищу или даже человека, который регулярно кор­мил их. Реакция слюноотделения, таким образом, оказывалась обуслов­ленной раздражением, которое по предшествующему опыту ассоцииро­валось с едой. Эти физические рефлексы, как поначалу называл их Павлов, возбуж­дались в собаках под воздействием раздражителей, отличных от исходного (то есть от пищи) по причине возникновения ассоциативной связи между кормлением и этими раздражителями (видом человека и издаваемыми им звуками).</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dirty="0" smtClean="0"/>
              <a:t>«Владимир Михайлович Бехтерев (1857-1927)</a:t>
            </a:r>
            <a:r>
              <a:rPr lang="ru-RU" dirty="0" smtClean="0"/>
              <a:t/>
            </a:r>
            <a:br>
              <a:rPr lang="ru-RU" dirty="0" smtClean="0"/>
            </a:br>
            <a:endParaRPr lang="ru-RU" dirty="0"/>
          </a:p>
        </p:txBody>
      </p:sp>
      <p:pic>
        <p:nvPicPr>
          <p:cNvPr id="20482" name="Picture 2" descr="C:\Users\22kab\Desktop\Рабочий стол\научная работа\Пртезентация курса истории_пси\Бехтерев.jpg"/>
          <p:cNvPicPr>
            <a:picLocks noGrp="1" noChangeAspect="1" noChangeArrowheads="1"/>
          </p:cNvPicPr>
          <p:nvPr>
            <p:ph sz="half" idx="1"/>
          </p:nvPr>
        </p:nvPicPr>
        <p:blipFill>
          <a:blip r:embed="rId2" cstate="print"/>
          <a:stretch>
            <a:fillRect/>
          </a:stretch>
        </p:blipFill>
        <p:spPr bwMode="auto">
          <a:xfrm>
            <a:off x="457200" y="2349477"/>
            <a:ext cx="4038600" cy="3027409"/>
          </a:xfrm>
          <a:prstGeom prst="rect">
            <a:avLst/>
          </a:prstGeom>
          <a:noFill/>
        </p:spPr>
      </p:pic>
      <p:sp>
        <p:nvSpPr>
          <p:cNvPr id="6" name="Содержимое 5"/>
          <p:cNvSpPr>
            <a:spLocks noGrp="1"/>
          </p:cNvSpPr>
          <p:nvPr>
            <p:ph sz="half" idx="2"/>
          </p:nvPr>
        </p:nvSpPr>
        <p:spPr>
          <a:xfrm>
            <a:off x="4355976" y="1052736"/>
            <a:ext cx="4608512" cy="5544616"/>
          </a:xfrm>
        </p:spPr>
        <p:txBody>
          <a:bodyPr>
            <a:normAutofit/>
          </a:bodyPr>
          <a:lstStyle/>
          <a:p>
            <a:pPr algn="just"/>
            <a:endParaRPr lang="ru-RU" dirty="0" smtClean="0"/>
          </a:p>
          <a:p>
            <a:pPr algn="just"/>
            <a:endParaRPr lang="ru-RU" dirty="0" smtClean="0"/>
          </a:p>
          <a:p>
            <a:pPr algn="just"/>
            <a:endParaRPr lang="ru-RU" dirty="0" smtClean="0"/>
          </a:p>
          <a:p>
            <a:pPr algn="just">
              <a:buNone/>
            </a:pPr>
            <a:r>
              <a:rPr lang="ru-RU" dirty="0" smtClean="0"/>
              <a:t>    Основным открытием Бехтерева стали сочетательные рефлексы, выявленные в результате исследования моторных реакций.</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r>
              <a:rPr lang="ru-RU" b="1" dirty="0" smtClean="0"/>
              <a:t>«Владимир Михайлович Бехтерев</a:t>
            </a:r>
            <a:endParaRPr lang="ru-RU" dirty="0"/>
          </a:p>
        </p:txBody>
      </p:sp>
      <p:sp>
        <p:nvSpPr>
          <p:cNvPr id="6" name="Содержимое 5"/>
          <p:cNvSpPr>
            <a:spLocks noGrp="1"/>
          </p:cNvSpPr>
          <p:nvPr>
            <p:ph idx="1"/>
          </p:nvPr>
        </p:nvSpPr>
        <p:spPr/>
        <p:txBody>
          <a:bodyPr/>
          <a:lstStyle/>
          <a:p>
            <a:r>
              <a:rPr lang="ru-RU" dirty="0" smtClean="0"/>
              <a:t>Этот</a:t>
            </a:r>
            <a:r>
              <a:rPr lang="ru-RU" b="1" dirty="0" smtClean="0"/>
              <a:t> </a:t>
            </a:r>
            <a:r>
              <a:rPr lang="ru-RU" dirty="0" smtClean="0"/>
              <a:t>выдающийся русский физиолог, невропатолог и психиатр стал пионером во многих областях исследований. В то время как исследования Павлова проводились почти исключительно с целью изучения выделений пищеварительных желез, Бехтерев в основном занимался условными рефлексами в моторике. Он распространил условные принципы Павлова на мускулы.</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dirty="0" smtClean="0"/>
              <a:t>Вильям Джемс</a:t>
            </a:r>
            <a:r>
              <a:rPr lang="ru-RU" dirty="0" smtClean="0"/>
              <a:t> </a:t>
            </a:r>
            <a:br>
              <a:rPr lang="ru-RU" dirty="0" smtClean="0"/>
            </a:br>
            <a:r>
              <a:rPr lang="ru-RU" dirty="0" smtClean="0"/>
              <a:t> </a:t>
            </a:r>
            <a:r>
              <a:rPr lang="ru-RU" sz="3100" dirty="0" smtClean="0"/>
              <a:t>(1842—1910)</a:t>
            </a:r>
            <a:endParaRPr lang="ru-RU" sz="3100" dirty="0"/>
          </a:p>
        </p:txBody>
      </p:sp>
      <p:pic>
        <p:nvPicPr>
          <p:cNvPr id="21506" name="Picture 2" descr="C:\Users\22kab\Desktop\Рабочий стол\научная работа\Пртезентация курса истории_пси\Джеймс.jpeg"/>
          <p:cNvPicPr>
            <a:picLocks noGrp="1" noChangeAspect="1" noChangeArrowheads="1"/>
          </p:cNvPicPr>
          <p:nvPr>
            <p:ph sz="half" idx="1"/>
          </p:nvPr>
        </p:nvPicPr>
        <p:blipFill>
          <a:blip r:embed="rId2" cstate="print"/>
          <a:stretch>
            <a:fillRect/>
          </a:stretch>
        </p:blipFill>
        <p:spPr bwMode="auto">
          <a:xfrm>
            <a:off x="457200" y="1843881"/>
            <a:ext cx="4038600" cy="4038600"/>
          </a:xfrm>
          <a:prstGeom prst="rect">
            <a:avLst/>
          </a:prstGeom>
          <a:noFill/>
        </p:spPr>
      </p:pic>
      <p:sp>
        <p:nvSpPr>
          <p:cNvPr id="6" name="Содержимое 5"/>
          <p:cNvSpPr>
            <a:spLocks noGrp="1"/>
          </p:cNvSpPr>
          <p:nvPr>
            <p:ph sz="half" idx="2"/>
          </p:nvPr>
        </p:nvSpPr>
        <p:spPr>
          <a:xfrm>
            <a:off x="4499992" y="1412776"/>
            <a:ext cx="4464496" cy="5256584"/>
          </a:xfrm>
        </p:spPr>
        <p:txBody>
          <a:bodyPr>
            <a:normAutofit fontScale="77500" lnSpcReduction="20000"/>
          </a:bodyPr>
          <a:lstStyle/>
          <a:p>
            <a:pPr algn="just"/>
            <a:r>
              <a:rPr lang="ru-RU" dirty="0" smtClean="0"/>
              <a:t>«В «Основах психологии» (1890) Джемса заложен главный принцип американского функционализма: цель психологии — не выявление элементов опыта, а изучение функции приспособления сознания. Джемс писал, что сознание ведет нас к тем целям, которые необходимы для выживания. Сознание — это жизненно важная функция высокораз­витых существ, живущих в сложной среде; без него была бы невозможна эволюция человека.</a:t>
            </a:r>
          </a:p>
          <a:p>
            <a:pPr algn="just"/>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b="1" dirty="0" smtClean="0"/>
              <a:t>Вильям Джемс</a:t>
            </a:r>
            <a:endParaRPr lang="ru-RU" dirty="0"/>
          </a:p>
        </p:txBody>
      </p:sp>
      <p:sp>
        <p:nvSpPr>
          <p:cNvPr id="6" name="Содержимое 5"/>
          <p:cNvSpPr>
            <a:spLocks noGrp="1"/>
          </p:cNvSpPr>
          <p:nvPr>
            <p:ph idx="1"/>
          </p:nvPr>
        </p:nvSpPr>
        <p:spPr>
          <a:xfrm>
            <a:off x="457200" y="1268760"/>
            <a:ext cx="8229600" cy="5328592"/>
          </a:xfrm>
        </p:spPr>
        <p:txBody>
          <a:bodyPr>
            <a:normAutofit fontScale="92500" lnSpcReduction="10000"/>
          </a:bodyPr>
          <a:lstStyle/>
          <a:p>
            <a:pPr algn="just"/>
            <a:r>
              <a:rPr lang="ru-RU" dirty="0" smtClean="0"/>
              <a:t>Цель, или функция сознания — дать человеку способность — в виде умения выбирать — приспособиться к окружающей среде. Поток сознания представляет собой постоянный, слитный поток, и попытки разложить его на элементы только искажают его суть. Теория эмоций Джемса, изложенная им в статье 1884 года и позже в «Основах психологии» утверждала, что  физическая реакция предше­ствует появлению эмоций, в особенности, таких «ярких», как страх, гнев, печаль и любовь.</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dirty="0" smtClean="0"/>
              <a:t>Зигмунд Фрейд</a:t>
            </a:r>
            <a:r>
              <a:rPr lang="ru-RU" dirty="0" smtClean="0"/>
              <a:t> </a:t>
            </a:r>
            <a:br>
              <a:rPr lang="ru-RU" dirty="0" smtClean="0"/>
            </a:br>
            <a:r>
              <a:rPr lang="ru-RU" sz="3100" b="1" dirty="0" smtClean="0"/>
              <a:t>(1856-1939)</a:t>
            </a:r>
            <a:r>
              <a:rPr lang="ru-RU" sz="3100" dirty="0" smtClean="0"/>
              <a:t> </a:t>
            </a:r>
            <a:endParaRPr lang="ru-RU" sz="3100" dirty="0"/>
          </a:p>
        </p:txBody>
      </p:sp>
      <p:pic>
        <p:nvPicPr>
          <p:cNvPr id="24578" name="Picture 2" descr="C:\Users\22kab\Desktop\Рабочий стол\научная работа\Пртезентация курса истории_пси\Фрейд.jpg"/>
          <p:cNvPicPr>
            <a:picLocks noGrp="1" noChangeAspect="1" noChangeArrowheads="1"/>
          </p:cNvPicPr>
          <p:nvPr>
            <p:ph sz="half" idx="1"/>
          </p:nvPr>
        </p:nvPicPr>
        <p:blipFill>
          <a:blip r:embed="rId2" cstate="print"/>
          <a:srcRect/>
          <a:stretch>
            <a:fillRect/>
          </a:stretch>
        </p:blipFill>
        <p:spPr bwMode="auto">
          <a:xfrm>
            <a:off x="179512" y="2348880"/>
            <a:ext cx="4038600" cy="2665476"/>
          </a:xfrm>
          <a:prstGeom prst="rect">
            <a:avLst/>
          </a:prstGeom>
          <a:noFill/>
        </p:spPr>
      </p:pic>
      <p:sp>
        <p:nvSpPr>
          <p:cNvPr id="6" name="Содержимое 5"/>
          <p:cNvSpPr>
            <a:spLocks noGrp="1"/>
          </p:cNvSpPr>
          <p:nvPr>
            <p:ph sz="half" idx="2"/>
          </p:nvPr>
        </p:nvSpPr>
        <p:spPr>
          <a:xfrm>
            <a:off x="3959424" y="1340768"/>
            <a:ext cx="4933056" cy="5517232"/>
          </a:xfrm>
        </p:spPr>
        <p:txBody>
          <a:bodyPr>
            <a:normAutofit fontScale="92500" lnSpcReduction="20000"/>
          </a:bodyPr>
          <a:lstStyle/>
          <a:p>
            <a:r>
              <a:rPr lang="ru-RU" dirty="0" smtClean="0"/>
              <a:t>Основатель теории и метода психоанализа.</a:t>
            </a:r>
          </a:p>
          <a:p>
            <a:r>
              <a:rPr lang="ru-RU" dirty="0" smtClean="0"/>
              <a:t>Структура психики:</a:t>
            </a:r>
          </a:p>
          <a:p>
            <a:pPr algn="just"/>
            <a:r>
              <a:rPr lang="ru-RU" dirty="0" smtClean="0"/>
              <a:t>Ид (Оно) - источник психической энергии, аспект личности, включающий в себя преимущественно инстинкты. Эго - структурный компонент личности, ответственный за направление и контролирование инстинктов.</a:t>
            </a:r>
            <a:r>
              <a:rPr lang="ru-RU" i="1" dirty="0" smtClean="0"/>
              <a:t> </a:t>
            </a:r>
            <a:r>
              <a:rPr lang="ru-RU" dirty="0" smtClean="0"/>
              <a:t>Супер-эго — моральный аспект личности, ответственный за усваивание родительских и общественных ценностей и стандартов.</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706090"/>
          </a:xfrm>
        </p:spPr>
        <p:txBody>
          <a:bodyPr>
            <a:normAutofit fontScale="90000"/>
          </a:bodyPr>
          <a:lstStyle/>
          <a:p>
            <a:r>
              <a:rPr lang="ru-RU" b="1" dirty="0" smtClean="0"/>
              <a:t>Зигмунд Фрейд</a:t>
            </a:r>
            <a:endParaRPr lang="ru-RU" dirty="0"/>
          </a:p>
        </p:txBody>
      </p:sp>
      <p:sp>
        <p:nvSpPr>
          <p:cNvPr id="6" name="Содержимое 5"/>
          <p:cNvSpPr>
            <a:spLocks noGrp="1"/>
          </p:cNvSpPr>
          <p:nvPr>
            <p:ph idx="1"/>
          </p:nvPr>
        </p:nvSpPr>
        <p:spPr>
          <a:xfrm>
            <a:off x="0" y="908720"/>
            <a:ext cx="8964488" cy="5949280"/>
          </a:xfrm>
        </p:spPr>
        <p:txBody>
          <a:bodyPr>
            <a:normAutofit fontScale="77500" lnSpcReduction="20000"/>
          </a:bodyPr>
          <a:lstStyle/>
          <a:p>
            <a:pPr algn="just"/>
            <a:r>
              <a:rPr lang="ru-RU" dirty="0" smtClean="0"/>
              <a:t>Фрейд выделил две большие группы инстинктов: инстинкты жизни и инстинкты смерти. Инстинкты жизни включают в себя голод, жажду, секс и направлены на самосохранение особи и выживание вида. Это созидательные, поддерживающие жизнь силы. Та форма психической энергии, в которой они проявляют себя, получила название либидо. Инстинкты смерти — это разрушительные силы, которые могут быть направлены как вовнутрь (мазохизм или самоубийство), так и вовне (ненависть и агрессия). Фрейд отмечал, что психическая жизнь человека состоит как бы из двух частей — сознательной и бессознательной. Сознательная часть — как верхушка айсберга — невелика и выражает лишь поверхностные аспекты личности в целом. Обширная и мощная область подсознания, как подводная часть айсберга, содержит в себе инстинкты и движущие силы всего поведения человека. Со временем Фрейд пересмотрел простое деление на сознательное/бессознательное и стал говорить о соотношении трех компонентов — </a:t>
            </a:r>
            <a:r>
              <a:rPr lang="ru-RU" i="1" dirty="0" smtClean="0"/>
              <a:t>ид, эго </a:t>
            </a:r>
            <a:r>
              <a:rPr lang="ru-RU" dirty="0" smtClean="0"/>
              <a:t>и </a:t>
            </a:r>
            <a:r>
              <a:rPr lang="ru-RU" i="1" dirty="0" err="1" smtClean="0"/>
              <a:t>супер-эго</a:t>
            </a:r>
            <a:r>
              <a:rPr lang="ru-RU" i="1" dirty="0" smtClean="0"/>
              <a:t>, </a:t>
            </a:r>
            <a:r>
              <a:rPr lang="ru-RU" dirty="0" smtClean="0"/>
              <a:t>или </a:t>
            </a:r>
            <a:r>
              <a:rPr lang="ru-RU" i="1" dirty="0" smtClean="0"/>
              <a:t>оно, Я </a:t>
            </a:r>
            <a:r>
              <a:rPr lang="ru-RU" dirty="0" smtClean="0"/>
              <a:t>и </a:t>
            </a:r>
            <a:r>
              <a:rPr lang="ru-RU" i="1" dirty="0" err="1" smtClean="0"/>
              <a:t>сверх-Я</a:t>
            </a:r>
            <a:r>
              <a:rPr lang="ru-RU" i="1" dirty="0" smtClean="0"/>
              <a:t>. </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dirty="0" smtClean="0"/>
              <a:t>Лев Семенович </a:t>
            </a:r>
            <a:r>
              <a:rPr lang="ru-RU" b="1" dirty="0" err="1" smtClean="0"/>
              <a:t>Выготский</a:t>
            </a:r>
            <a:r>
              <a:rPr lang="ru-RU" dirty="0" smtClean="0"/>
              <a:t> </a:t>
            </a:r>
            <a:br>
              <a:rPr lang="ru-RU" dirty="0" smtClean="0"/>
            </a:br>
            <a:r>
              <a:rPr lang="ru-RU" sz="3100" b="1" dirty="0" smtClean="0"/>
              <a:t>(1896 - 1934)</a:t>
            </a:r>
            <a:r>
              <a:rPr lang="ru-RU" sz="3100" dirty="0" smtClean="0"/>
              <a:t> </a:t>
            </a:r>
            <a:r>
              <a:rPr lang="ru-RU" dirty="0" smtClean="0"/>
              <a:t/>
            </a:r>
            <a:br>
              <a:rPr lang="ru-RU" dirty="0" smtClean="0"/>
            </a:br>
            <a:endParaRPr lang="ru-RU" dirty="0"/>
          </a:p>
        </p:txBody>
      </p:sp>
      <p:pic>
        <p:nvPicPr>
          <p:cNvPr id="28674" name="Picture 2" descr="C:\Users\22kab\Desktop\Рабочий стол\научная работа\Пртезентация курса истории_пси\Выготский.jpg"/>
          <p:cNvPicPr>
            <a:picLocks noGrp="1" noChangeAspect="1" noChangeArrowheads="1"/>
          </p:cNvPicPr>
          <p:nvPr>
            <p:ph sz="half" idx="1"/>
          </p:nvPr>
        </p:nvPicPr>
        <p:blipFill>
          <a:blip r:embed="rId2" cstate="print"/>
          <a:srcRect/>
          <a:stretch>
            <a:fillRect/>
          </a:stretch>
        </p:blipFill>
        <p:spPr bwMode="auto">
          <a:xfrm>
            <a:off x="179512" y="1124744"/>
            <a:ext cx="3327586" cy="4525963"/>
          </a:xfrm>
          <a:prstGeom prst="rect">
            <a:avLst/>
          </a:prstGeom>
          <a:noFill/>
        </p:spPr>
      </p:pic>
      <p:sp>
        <p:nvSpPr>
          <p:cNvPr id="6" name="Содержимое 5"/>
          <p:cNvSpPr>
            <a:spLocks noGrp="1"/>
          </p:cNvSpPr>
          <p:nvPr>
            <p:ph sz="half" idx="2"/>
          </p:nvPr>
        </p:nvSpPr>
        <p:spPr>
          <a:xfrm>
            <a:off x="3635896" y="1124744"/>
            <a:ext cx="5328592" cy="5544616"/>
          </a:xfrm>
        </p:spPr>
        <p:txBody>
          <a:bodyPr>
            <a:normAutofit fontScale="85000" lnSpcReduction="20000"/>
          </a:bodyPr>
          <a:lstStyle/>
          <a:p>
            <a:pPr algn="just"/>
            <a:r>
              <a:rPr lang="ru-RU" dirty="0" smtClean="0"/>
              <a:t>Один из основоположников советской психологии, внес вклад в разработку ее методологических основ. Создал культурно-историческую концепцию общественно-исторического развития психики человека, получившую дальнейшее развитие в общепсихологической теории деятельности. </a:t>
            </a:r>
            <a:r>
              <a:rPr lang="ru-RU" dirty="0" err="1" smtClean="0"/>
              <a:t>Выготский</a:t>
            </a:r>
            <a:r>
              <a:rPr lang="ru-RU" dirty="0" smtClean="0"/>
              <a:t> ввел понятие о высших психических функциях (мышление в понятиях, разумная речь, логическая память, произвольное внимание и т.п.) как специфически человеческой форме психики и разработал учение о развитии высших психических функций.</a:t>
            </a:r>
          </a:p>
          <a:p>
            <a:pPr algn="just"/>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Жан Пиаже</a:t>
            </a:r>
            <a:r>
              <a:rPr lang="ru-RU" dirty="0" smtClean="0"/>
              <a:t> </a:t>
            </a:r>
            <a:br>
              <a:rPr lang="ru-RU" dirty="0" smtClean="0"/>
            </a:br>
            <a:r>
              <a:rPr lang="ru-RU" sz="3100" b="1" dirty="0" smtClean="0"/>
              <a:t>(1896-1980) </a:t>
            </a:r>
            <a:r>
              <a:rPr lang="ru-RU" sz="3100" dirty="0" smtClean="0"/>
              <a:t/>
            </a:r>
            <a:br>
              <a:rPr lang="ru-RU" sz="3100" dirty="0" smtClean="0"/>
            </a:br>
            <a:endParaRPr lang="ru-RU" sz="3100" dirty="0"/>
          </a:p>
        </p:txBody>
      </p:sp>
      <p:pic>
        <p:nvPicPr>
          <p:cNvPr id="29698" name="Picture 2" descr="C:\Users\22kab\Desktop\Рабочий стол\научная работа\Пртезентация курса истории_пси\Пиаже.jpg"/>
          <p:cNvPicPr>
            <a:picLocks noGrp="1" noChangeAspect="1" noChangeArrowheads="1"/>
          </p:cNvPicPr>
          <p:nvPr>
            <p:ph sz="half" idx="1"/>
          </p:nvPr>
        </p:nvPicPr>
        <p:blipFill>
          <a:blip r:embed="rId2" cstate="print"/>
          <a:srcRect/>
          <a:stretch>
            <a:fillRect/>
          </a:stretch>
        </p:blipFill>
        <p:spPr bwMode="auto">
          <a:xfrm>
            <a:off x="179512" y="1268760"/>
            <a:ext cx="4112278" cy="3387402"/>
          </a:xfrm>
          <a:prstGeom prst="rect">
            <a:avLst/>
          </a:prstGeom>
          <a:noFill/>
        </p:spPr>
      </p:pic>
      <p:sp>
        <p:nvSpPr>
          <p:cNvPr id="4" name="Содержимое 3"/>
          <p:cNvSpPr>
            <a:spLocks noGrp="1"/>
          </p:cNvSpPr>
          <p:nvPr>
            <p:ph sz="half" idx="2"/>
          </p:nvPr>
        </p:nvSpPr>
        <p:spPr>
          <a:xfrm>
            <a:off x="4067944" y="1124744"/>
            <a:ext cx="4752528" cy="5544616"/>
          </a:xfrm>
        </p:spPr>
        <p:txBody>
          <a:bodyPr>
            <a:normAutofit fontScale="77500" lnSpcReduction="20000"/>
          </a:bodyPr>
          <a:lstStyle/>
          <a:p>
            <a:pPr algn="just"/>
            <a:r>
              <a:rPr lang="ru-RU" dirty="0" smtClean="0"/>
              <a:t>Пиаже выдвинул концепцию когнитивного развития детей, которое рассматривает как постепенный процесс, проходящий в своем развитии несколько стадий. Он исходил из идеи о том, что основой психического развития является развитие интеллекта. В процессе развития происходит адаптация организма к окружающей среде. Интеллект потому и является стержнем развития психики, что именно понимание, создание правильной схемы окружающего обеспечивает адаптацию к окружающему миру.</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ru-RU" b="1" dirty="0" smtClean="0"/>
              <a:t>Аристотель</a:t>
            </a:r>
            <a:r>
              <a:rPr lang="ru-RU" dirty="0" smtClean="0"/>
              <a:t> </a:t>
            </a:r>
            <a:br>
              <a:rPr lang="ru-RU" dirty="0" smtClean="0"/>
            </a:br>
            <a:r>
              <a:rPr lang="ru-RU" sz="3100" dirty="0" smtClean="0"/>
              <a:t>(384-322 до н.э.)</a:t>
            </a:r>
            <a:endParaRPr lang="ru-RU" sz="3100" dirty="0"/>
          </a:p>
        </p:txBody>
      </p:sp>
      <p:pic>
        <p:nvPicPr>
          <p:cNvPr id="1026" name="Picture 2" descr="C:\Users\22kab\Desktop\Рабочий стол\научная работа\Пртезентация курса истории_пси\Аристотель.jpg"/>
          <p:cNvPicPr>
            <a:picLocks noGrp="1" noChangeAspect="1" noChangeArrowheads="1"/>
          </p:cNvPicPr>
          <p:nvPr>
            <p:ph sz="half" idx="1"/>
          </p:nvPr>
        </p:nvPicPr>
        <p:blipFill>
          <a:blip r:embed="rId2" cstate="print"/>
          <a:stretch>
            <a:fillRect/>
          </a:stretch>
        </p:blipFill>
        <p:spPr bwMode="auto">
          <a:xfrm>
            <a:off x="395536" y="1412776"/>
            <a:ext cx="3333750" cy="4467225"/>
          </a:xfrm>
          <a:prstGeom prst="rect">
            <a:avLst/>
          </a:prstGeom>
          <a:noFill/>
        </p:spPr>
      </p:pic>
      <p:sp>
        <p:nvSpPr>
          <p:cNvPr id="4" name="Содержимое 3"/>
          <p:cNvSpPr>
            <a:spLocks noGrp="1"/>
          </p:cNvSpPr>
          <p:nvPr>
            <p:ph sz="half" idx="2"/>
          </p:nvPr>
        </p:nvSpPr>
        <p:spPr>
          <a:xfrm>
            <a:off x="3707904" y="1124744"/>
            <a:ext cx="5184576" cy="5256584"/>
          </a:xfrm>
        </p:spPr>
        <p:txBody>
          <a:bodyPr>
            <a:normAutofit fontScale="85000" lnSpcReduction="20000"/>
          </a:bodyPr>
          <a:lstStyle/>
          <a:p>
            <a:pPr algn="just"/>
            <a:r>
              <a:rPr lang="ru-RU" dirty="0" smtClean="0"/>
              <a:t>Важнейшей психологической идеей Аристотеля была идея «формы». «Ощущение есть то, что способно воспринимать формы ощущаемого без его материи, подобно тому, как воск воспринимает оттиск печати без железа или золота».</a:t>
            </a:r>
            <a:r>
              <a:rPr lang="ru-RU" b="1" dirty="0" smtClean="0"/>
              <a:t> </a:t>
            </a:r>
            <a:r>
              <a:rPr lang="ru-RU" dirty="0" smtClean="0"/>
              <a:t>В воззрении Аристотеля отпечаток означает контакт двух реальностей (физической и психической), когда не происходит уподобления по материалу, но совершается отождествление форм (в XX веке гештальтисты назовут этот феномен изоморфизмом). </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34082"/>
          </a:xfrm>
        </p:spPr>
        <p:txBody>
          <a:bodyPr>
            <a:normAutofit fontScale="90000"/>
          </a:bodyPr>
          <a:lstStyle/>
          <a:p>
            <a:r>
              <a:rPr lang="ru-RU" b="1" dirty="0" smtClean="0"/>
              <a:t>Жан Пиаже</a:t>
            </a:r>
            <a:endParaRPr lang="ru-RU" dirty="0"/>
          </a:p>
        </p:txBody>
      </p:sp>
      <p:sp>
        <p:nvSpPr>
          <p:cNvPr id="6" name="Содержимое 5"/>
          <p:cNvSpPr>
            <a:spLocks noGrp="1"/>
          </p:cNvSpPr>
          <p:nvPr>
            <p:ph idx="1"/>
          </p:nvPr>
        </p:nvSpPr>
        <p:spPr>
          <a:xfrm>
            <a:off x="457200" y="980728"/>
            <a:ext cx="8435280" cy="5877272"/>
          </a:xfrm>
        </p:spPr>
        <p:txBody>
          <a:bodyPr>
            <a:normAutofit fontScale="70000" lnSpcReduction="20000"/>
          </a:bodyPr>
          <a:lstStyle/>
          <a:p>
            <a:pPr algn="just"/>
            <a:r>
              <a:rPr lang="ru-RU" dirty="0" smtClean="0"/>
              <a:t>Процесс адаптации и формирования адекватной схемы ситуации происходит постепенно, при этом ребенок использует два механизма ее построения ассимиляцию и аккомодацию. При ассимиляции построенная жесткая схема интеллекта не изменяется при изменении ситуации. Аккомодация связана с изменением готовой схемы при изменении ситуации, в результате чего схема действительно является адекватной, полностью отражая все нюансы данной ситуации. Сам процесс развития, по мнению Пиаже, является чередованием ассимиляции и аккомодации; до определенного предела ребенок старается пользоваться старой схемой, а затем изменяет ее, выстраивая другую, более адекватную. </a:t>
            </a:r>
          </a:p>
          <a:p>
            <a:pPr algn="just"/>
            <a:r>
              <a:rPr lang="ru-RU" dirty="0" smtClean="0"/>
              <a:t> Пиаже первый понял, исследовал и выразил качественное своеобразие детского мышления, показав, что мышление ребенка совершенно отличается от мышления взрослого человека. Разработанные им методы исследования уровня развития интеллекта давно стали диагностическими и играют большую роль в современной практической психологии. </a:t>
            </a:r>
          </a:p>
          <a:p>
            <a:pPr algn="just"/>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dirty="0" smtClean="0"/>
              <a:t>Джон Б. Уотсон</a:t>
            </a:r>
            <a:r>
              <a:rPr lang="ru-RU" dirty="0" smtClean="0"/>
              <a:t> </a:t>
            </a:r>
            <a:br>
              <a:rPr lang="ru-RU" dirty="0" smtClean="0"/>
            </a:br>
            <a:r>
              <a:rPr lang="ru-RU" sz="3100" dirty="0" smtClean="0"/>
              <a:t>(1878-1958)</a:t>
            </a:r>
            <a:br>
              <a:rPr lang="ru-RU" sz="3100" dirty="0" smtClean="0"/>
            </a:br>
            <a:endParaRPr lang="ru-RU" sz="3100" dirty="0"/>
          </a:p>
        </p:txBody>
      </p:sp>
      <p:pic>
        <p:nvPicPr>
          <p:cNvPr id="22530" name="Picture 2" descr="C:\Users\22kab\Desktop\Рабочий стол\научная работа\Пртезентация курса истории_пси\Уотсон.jpg"/>
          <p:cNvPicPr>
            <a:picLocks noGrp="1" noChangeAspect="1" noChangeArrowheads="1"/>
          </p:cNvPicPr>
          <p:nvPr>
            <p:ph sz="half" idx="1"/>
          </p:nvPr>
        </p:nvPicPr>
        <p:blipFill>
          <a:blip r:embed="rId2" cstate="print"/>
          <a:srcRect/>
          <a:stretch>
            <a:fillRect/>
          </a:stretch>
        </p:blipFill>
        <p:spPr bwMode="auto">
          <a:xfrm>
            <a:off x="755576" y="1556792"/>
            <a:ext cx="3102049" cy="4460533"/>
          </a:xfrm>
          <a:prstGeom prst="rect">
            <a:avLst/>
          </a:prstGeom>
          <a:noFill/>
        </p:spPr>
      </p:pic>
      <p:sp>
        <p:nvSpPr>
          <p:cNvPr id="6" name="Содержимое 5"/>
          <p:cNvSpPr>
            <a:spLocks noGrp="1"/>
          </p:cNvSpPr>
          <p:nvPr>
            <p:ph sz="half" idx="2"/>
          </p:nvPr>
        </p:nvSpPr>
        <p:spPr/>
        <p:txBody>
          <a:bodyPr>
            <a:normAutofit fontScale="85000" lnSpcReduction="10000"/>
          </a:bodyPr>
          <a:lstStyle/>
          <a:p>
            <a:pPr algn="just"/>
            <a:r>
              <a:rPr lang="ru-RU" dirty="0" smtClean="0"/>
              <a:t>В 1913 году  возникло новое течение в психологии, получившее название бихевиоризма, а его лидером стал Уотсон. Первичным предметом изучения и исходными данными для бихевиоризма Уотсона являются основные элементы поведения: мышечные движения или секреция желез.</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b="1" dirty="0" smtClean="0"/>
              <a:t>Джон Б. Уотсон</a:t>
            </a:r>
            <a:endParaRPr lang="ru-RU" dirty="0"/>
          </a:p>
        </p:txBody>
      </p:sp>
      <p:sp>
        <p:nvSpPr>
          <p:cNvPr id="6" name="Содержимое 5"/>
          <p:cNvSpPr>
            <a:spLocks noGrp="1"/>
          </p:cNvSpPr>
          <p:nvPr>
            <p:ph idx="1"/>
          </p:nvPr>
        </p:nvSpPr>
        <p:spPr/>
        <p:txBody>
          <a:bodyPr>
            <a:normAutofit fontScale="92500" lnSpcReduction="20000"/>
          </a:bodyPr>
          <a:lstStyle/>
          <a:p>
            <a:pPr algn="just"/>
            <a:r>
              <a:rPr lang="ru-RU" dirty="0" smtClean="0"/>
              <a:t>Психология, как наука о поведении, должна иметь дело только с теми актами, которые можно объективно описать, не прибегая к менталистическим концепциям и терминологии. Уотсон воспринимал акт реакции в терминах достижения определенного результата — воздействия на окружающую среду, а не как набор мышечных элементов. И тем не менее  акты поведения — вне зависимости от их сложности — могут быть сведены к моторным или железистым реакциям низшего уровня.</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dirty="0" smtClean="0"/>
              <a:t>Беррес Фредерик Скиннер </a:t>
            </a:r>
            <a:br>
              <a:rPr lang="ru-RU" b="1" dirty="0" smtClean="0"/>
            </a:br>
            <a:r>
              <a:rPr lang="ru-RU" sz="3100" b="1" dirty="0" smtClean="0"/>
              <a:t>(1904-1990)</a:t>
            </a:r>
            <a:r>
              <a:rPr lang="ru-RU" sz="3100" dirty="0" smtClean="0"/>
              <a:t> </a:t>
            </a:r>
            <a:r>
              <a:rPr lang="ru-RU" dirty="0" smtClean="0"/>
              <a:t/>
            </a:r>
            <a:br>
              <a:rPr lang="ru-RU" dirty="0" smtClean="0"/>
            </a:br>
            <a:endParaRPr lang="ru-RU" dirty="0"/>
          </a:p>
        </p:txBody>
      </p:sp>
      <p:pic>
        <p:nvPicPr>
          <p:cNvPr id="23554" name="Picture 2" descr="C:\Users\22kab\Desktop\Рабочий стол\научная работа\Пртезентация курса истории_пси\Скиннер.jpg"/>
          <p:cNvPicPr>
            <a:picLocks noGrp="1" noChangeAspect="1" noChangeArrowheads="1"/>
          </p:cNvPicPr>
          <p:nvPr>
            <p:ph sz="half" idx="1"/>
          </p:nvPr>
        </p:nvPicPr>
        <p:blipFill>
          <a:blip r:embed="rId2" cstate="print"/>
          <a:srcRect/>
          <a:stretch>
            <a:fillRect/>
          </a:stretch>
        </p:blipFill>
        <p:spPr bwMode="auto">
          <a:xfrm>
            <a:off x="971600" y="1700808"/>
            <a:ext cx="2761445" cy="3937372"/>
          </a:xfrm>
          <a:prstGeom prst="rect">
            <a:avLst/>
          </a:prstGeom>
          <a:noFill/>
        </p:spPr>
      </p:pic>
      <p:sp>
        <p:nvSpPr>
          <p:cNvPr id="6" name="Содержимое 5"/>
          <p:cNvSpPr>
            <a:spLocks noGrp="1"/>
          </p:cNvSpPr>
          <p:nvPr>
            <p:ph sz="half" idx="2"/>
          </p:nvPr>
        </p:nvSpPr>
        <p:spPr>
          <a:xfrm>
            <a:off x="3923928" y="1600201"/>
            <a:ext cx="4762872" cy="3340967"/>
          </a:xfrm>
        </p:spPr>
        <p:txBody>
          <a:bodyPr>
            <a:normAutofit/>
          </a:bodyPr>
          <a:lstStyle/>
          <a:p>
            <a:pPr algn="just"/>
            <a:r>
              <a:rPr lang="ru-RU" dirty="0" smtClean="0"/>
              <a:t>Скиннер сформулировал свой закон приобретения, который гласит, что сила оперантного поведения возрастает, если поведение сопровождается подкрепляющим стимулом.</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34082"/>
          </a:xfrm>
        </p:spPr>
        <p:txBody>
          <a:bodyPr>
            <a:normAutofit fontScale="90000"/>
          </a:bodyPr>
          <a:lstStyle/>
          <a:p>
            <a:r>
              <a:rPr lang="ru-RU" b="1" dirty="0" smtClean="0"/>
              <a:t>Беррес Фредерик Скиннер </a:t>
            </a:r>
            <a:br>
              <a:rPr lang="ru-RU" b="1" dirty="0" smtClean="0"/>
            </a:br>
            <a:endParaRPr lang="ru-RU" dirty="0"/>
          </a:p>
        </p:txBody>
      </p:sp>
      <p:sp>
        <p:nvSpPr>
          <p:cNvPr id="6" name="Содержимое 5"/>
          <p:cNvSpPr>
            <a:spLocks noGrp="1"/>
          </p:cNvSpPr>
          <p:nvPr>
            <p:ph idx="1"/>
          </p:nvPr>
        </p:nvSpPr>
        <p:spPr>
          <a:xfrm>
            <a:off x="457200" y="764704"/>
            <a:ext cx="8435280" cy="5760640"/>
          </a:xfrm>
        </p:spPr>
        <p:txBody>
          <a:bodyPr>
            <a:normAutofit fontScale="85000" lnSpcReduction="10000"/>
          </a:bodyPr>
          <a:lstStyle/>
          <a:p>
            <a:pPr algn="just"/>
            <a:r>
              <a:rPr lang="ru-RU" dirty="0" smtClean="0"/>
              <a:t>Скиннер предположил, что рефлекс представляет собой корреляцию между стимулом и реакцией, и ничего более. В его книге 1938 года «Поведение организмов» описываются основные положения этой системы. </a:t>
            </a:r>
            <a:r>
              <a:rPr lang="ru-RU" dirty="0" err="1" smtClean="0"/>
              <a:t>Оперантное</a:t>
            </a:r>
            <a:r>
              <a:rPr lang="ru-RU" dirty="0" smtClean="0"/>
              <a:t> поведение возникает без воздействия каких-либо внешних наблюдаемых раздражителей. Реакция организма кажется спонтанной в том смысле, что внешне она никак не связана с каким-либо наблюдаемым раздражителем. Различием между </a:t>
            </a:r>
            <a:r>
              <a:rPr lang="ru-RU" dirty="0" err="1" smtClean="0"/>
              <a:t>респондентным</a:t>
            </a:r>
            <a:r>
              <a:rPr lang="ru-RU" dirty="0" smtClean="0"/>
              <a:t> и </a:t>
            </a:r>
            <a:r>
              <a:rPr lang="ru-RU" dirty="0" err="1" smtClean="0"/>
              <a:t>оперантным</a:t>
            </a:r>
            <a:r>
              <a:rPr lang="ru-RU" dirty="0" smtClean="0"/>
              <a:t> поведени­ем является то, что </a:t>
            </a:r>
            <a:r>
              <a:rPr lang="ru-RU" dirty="0" err="1" smtClean="0"/>
              <a:t>оперантное</a:t>
            </a:r>
            <a:r>
              <a:rPr lang="ru-RU" dirty="0" smtClean="0"/>
              <a:t> поведение </a:t>
            </a:r>
            <a:r>
              <a:rPr lang="ru-RU" i="1" dirty="0" smtClean="0"/>
              <a:t>воздействует</a:t>
            </a:r>
            <a:r>
              <a:rPr lang="ru-RU" dirty="0" smtClean="0"/>
              <a:t> на окружаю­щую организм среду, в то время как </a:t>
            </a:r>
            <a:r>
              <a:rPr lang="ru-RU" dirty="0" err="1" smtClean="0"/>
              <a:t>респондентное</a:t>
            </a:r>
            <a:r>
              <a:rPr lang="ru-RU" dirty="0" smtClean="0"/>
              <a:t> поведение этого не делает. На основании этого  Скиннер сформулировал свой закон приобретения</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dirty="0" smtClean="0"/>
              <a:t>Макс Вертгеймер</a:t>
            </a:r>
            <a:r>
              <a:rPr lang="ru-RU" dirty="0" smtClean="0"/>
              <a:t> </a:t>
            </a:r>
            <a:br>
              <a:rPr lang="ru-RU" dirty="0" smtClean="0"/>
            </a:br>
            <a:r>
              <a:rPr lang="ru-RU" sz="3100" dirty="0" smtClean="0"/>
              <a:t>(1880-1943) </a:t>
            </a:r>
            <a:r>
              <a:rPr lang="ru-RU" dirty="0" smtClean="0"/>
              <a:t/>
            </a:r>
            <a:br>
              <a:rPr lang="ru-RU" dirty="0" smtClean="0"/>
            </a:br>
            <a:endParaRPr lang="ru-RU" dirty="0"/>
          </a:p>
        </p:txBody>
      </p:sp>
      <p:pic>
        <p:nvPicPr>
          <p:cNvPr id="25602" name="Picture 2" descr="C:\Users\22kab\Desktop\Рабочий стол\научная работа\Пртезентация курса истории_пси\Вертгеймер.jpg"/>
          <p:cNvPicPr>
            <a:picLocks noGrp="1" noChangeAspect="1" noChangeArrowheads="1"/>
          </p:cNvPicPr>
          <p:nvPr>
            <p:ph sz="half" idx="1"/>
          </p:nvPr>
        </p:nvPicPr>
        <p:blipFill>
          <a:blip r:embed="rId2" cstate="print"/>
          <a:srcRect/>
          <a:stretch>
            <a:fillRect/>
          </a:stretch>
        </p:blipFill>
        <p:spPr bwMode="auto">
          <a:xfrm>
            <a:off x="395536" y="1124744"/>
            <a:ext cx="2911172" cy="4525963"/>
          </a:xfrm>
          <a:prstGeom prst="rect">
            <a:avLst/>
          </a:prstGeom>
          <a:noFill/>
        </p:spPr>
      </p:pic>
      <p:sp>
        <p:nvSpPr>
          <p:cNvPr id="6" name="Содержимое 5"/>
          <p:cNvSpPr>
            <a:spLocks noGrp="1"/>
          </p:cNvSpPr>
          <p:nvPr>
            <p:ph sz="half" idx="2"/>
          </p:nvPr>
        </p:nvSpPr>
        <p:spPr>
          <a:xfrm>
            <a:off x="3059832" y="1124744"/>
            <a:ext cx="5904656" cy="5733256"/>
          </a:xfrm>
        </p:spPr>
        <p:txBody>
          <a:bodyPr>
            <a:normAutofit fontScale="92500" lnSpcReduction="10000"/>
          </a:bodyPr>
          <a:lstStyle/>
          <a:p>
            <a:pPr algn="just"/>
            <a:r>
              <a:rPr lang="ru-RU" dirty="0" smtClean="0"/>
              <a:t>Основатель </a:t>
            </a:r>
            <a:r>
              <a:rPr lang="ru-RU" dirty="0" err="1" smtClean="0"/>
              <a:t>гештальт-психологии</a:t>
            </a:r>
            <a:r>
              <a:rPr lang="ru-RU" dirty="0" smtClean="0"/>
              <a:t> Вертгеймер исходил из того, что принципы организации восприятия, представляют, по существу, законы и правила, по которым мы организуем и классифицируем вос­принимаемый нами мир. Организация восприятия происходит мгновенно, в тот же момент, когда мы видим или слышим различные формы или образы. Части </a:t>
            </a:r>
            <a:r>
              <a:rPr lang="ru-RU" dirty="0" err="1" smtClean="0"/>
              <a:t>перцептивного</a:t>
            </a:r>
            <a:r>
              <a:rPr lang="ru-RU" dirty="0" smtClean="0"/>
              <a:t> поля становятся связанными, объединяясь между собой, чтобы создать структуру (</a:t>
            </a:r>
            <a:r>
              <a:rPr lang="ru-RU" dirty="0" err="1" smtClean="0"/>
              <a:t>гештальт</a:t>
            </a:r>
            <a:r>
              <a:rPr lang="ru-RU" dirty="0" smtClean="0"/>
              <a:t>), которая выделялась бы на общем фоне.</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562074"/>
          </a:xfrm>
        </p:spPr>
        <p:txBody>
          <a:bodyPr>
            <a:normAutofit fontScale="90000"/>
          </a:bodyPr>
          <a:lstStyle/>
          <a:p>
            <a:r>
              <a:rPr lang="ru-RU" b="1" dirty="0" smtClean="0"/>
              <a:t>Макс Вертгеймер</a:t>
            </a:r>
            <a:endParaRPr lang="ru-RU" dirty="0"/>
          </a:p>
        </p:txBody>
      </p:sp>
      <p:sp>
        <p:nvSpPr>
          <p:cNvPr id="6" name="Содержимое 5"/>
          <p:cNvSpPr>
            <a:spLocks noGrp="1"/>
          </p:cNvSpPr>
          <p:nvPr>
            <p:ph idx="1"/>
          </p:nvPr>
        </p:nvSpPr>
        <p:spPr>
          <a:xfrm>
            <a:off x="251520" y="1052736"/>
            <a:ext cx="8640960" cy="5544616"/>
          </a:xfrm>
        </p:spPr>
        <p:txBody>
          <a:bodyPr>
            <a:normAutofit fontScale="85000" lnSpcReduction="10000"/>
          </a:bodyPr>
          <a:lstStyle/>
          <a:p>
            <a:pPr algn="just"/>
            <a:r>
              <a:rPr lang="ru-RU" dirty="0" smtClean="0"/>
              <a:t>Организация восприятия происходит самопроизвольно, и ее возникновение неизбежно всякий раз, когда мы смотрим вокруг себя. Книга Макса </a:t>
            </a:r>
            <a:r>
              <a:rPr lang="ru-RU" dirty="0" err="1" smtClean="0"/>
              <a:t>Вертхеймера</a:t>
            </a:r>
            <a:r>
              <a:rPr lang="ru-RU" dirty="0" smtClean="0"/>
              <a:t>, посвященная проблемам продуктивного мышления, была опубликована уже после смерти ее автора, в 1945 году. В ней он попытался применить </a:t>
            </a:r>
            <a:r>
              <a:rPr lang="ru-RU" dirty="0" err="1" smtClean="0"/>
              <a:t>гештальт-принципы</a:t>
            </a:r>
            <a:r>
              <a:rPr lang="ru-RU" dirty="0" smtClean="0"/>
              <a:t> </a:t>
            </a:r>
            <a:r>
              <a:rPr lang="ru-RU" dirty="0" err="1" smtClean="0"/>
              <a:t>научения</a:t>
            </a:r>
            <a:r>
              <a:rPr lang="ru-RU" dirty="0" smtClean="0"/>
              <a:t> к вопросам творческого мышления людей, на основе предположения, что мышление осуществляется в терминах целостного осознания проблемы. Отдельные детали следует рассматривать в непосредственной связи с общей ситуацией и что решение проблемы должно двигаться от общего к частному, а не наоборот</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dirty="0" smtClean="0"/>
              <a:t>Абрахам Маслоу</a:t>
            </a:r>
            <a:r>
              <a:rPr lang="ru-RU" dirty="0" smtClean="0"/>
              <a:t> </a:t>
            </a:r>
            <a:br>
              <a:rPr lang="ru-RU" dirty="0" smtClean="0"/>
            </a:br>
            <a:r>
              <a:rPr lang="ru-RU" sz="3100" b="1" dirty="0" smtClean="0"/>
              <a:t>(1908-1970)</a:t>
            </a:r>
            <a:endParaRPr lang="ru-RU" sz="3100" dirty="0"/>
          </a:p>
        </p:txBody>
      </p:sp>
      <p:pic>
        <p:nvPicPr>
          <p:cNvPr id="26626" name="Picture 2" descr="C:\Users\22kab\Desktop\Рабочий стол\научная работа\Пртезентация курса истории_пси\Маслоу.jpg"/>
          <p:cNvPicPr>
            <a:picLocks noGrp="1" noChangeAspect="1" noChangeArrowheads="1"/>
          </p:cNvPicPr>
          <p:nvPr>
            <p:ph sz="half" idx="1"/>
          </p:nvPr>
        </p:nvPicPr>
        <p:blipFill>
          <a:blip r:embed="rId2" cstate="print"/>
          <a:srcRect/>
          <a:stretch>
            <a:fillRect/>
          </a:stretch>
        </p:blipFill>
        <p:spPr bwMode="auto">
          <a:xfrm>
            <a:off x="395536" y="1556792"/>
            <a:ext cx="2905479" cy="4067671"/>
          </a:xfrm>
          <a:prstGeom prst="rect">
            <a:avLst/>
          </a:prstGeom>
          <a:noFill/>
        </p:spPr>
      </p:pic>
      <p:sp>
        <p:nvSpPr>
          <p:cNvPr id="6" name="Содержимое 5"/>
          <p:cNvSpPr>
            <a:spLocks noGrp="1"/>
          </p:cNvSpPr>
          <p:nvPr>
            <p:ph sz="half" idx="2"/>
          </p:nvPr>
        </p:nvSpPr>
        <p:spPr>
          <a:xfrm>
            <a:off x="3347864" y="1412776"/>
            <a:ext cx="5544616" cy="5184576"/>
          </a:xfrm>
        </p:spPr>
        <p:txBody>
          <a:bodyPr>
            <a:normAutofit fontScale="92500" lnSpcReduction="20000"/>
          </a:bodyPr>
          <a:lstStyle/>
          <a:p>
            <a:pPr algn="just"/>
            <a:r>
              <a:rPr lang="ru-RU" dirty="0" smtClean="0"/>
              <a:t>Маслоу можно в значительной мере назвать духовным отцом гуманистической психологии. С точки зрения Маслоу, каждый человек обладает врожденным стремлением к самоактуализации. Активное стремление к раскрытию своих способностей и задатков, развитию личности и скрытого в человеке потенциала является наивысшей человеческой потребностью. Правда, для того, чтобы эта потребность проявилась, человек должен удовлетворить всю иерархию нижележащих потребностей</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b="1" dirty="0" smtClean="0"/>
              <a:t>Абрахам Маслоу</a:t>
            </a:r>
            <a:endParaRPr lang="ru-RU" dirty="0"/>
          </a:p>
        </p:txBody>
      </p:sp>
      <p:sp>
        <p:nvSpPr>
          <p:cNvPr id="6" name="Содержимое 5"/>
          <p:cNvSpPr>
            <a:spLocks noGrp="1"/>
          </p:cNvSpPr>
          <p:nvPr>
            <p:ph idx="1"/>
          </p:nvPr>
        </p:nvSpPr>
        <p:spPr>
          <a:xfrm>
            <a:off x="457200" y="1600200"/>
            <a:ext cx="8363272" cy="4997152"/>
          </a:xfrm>
        </p:spPr>
        <p:txBody>
          <a:bodyPr>
            <a:normAutofit fontScale="85000" lnSpcReduction="10000"/>
          </a:bodyPr>
          <a:lstStyle/>
          <a:p>
            <a:pPr algn="just"/>
            <a:r>
              <a:rPr lang="ru-RU" dirty="0" smtClean="0"/>
              <a:t>Прежде, чем начинает «работать» потребность каждого вышележащего уровня, потребности нижележащих уровней уже должны быть удовлетворены. Вся же иерархия потребностей выглядит следующим образом: 1) физиологические потребности — потребность в еде, питье, дыхании, сне и сексе; 2) потребность в безопасности — чувства стабильности, порядка, защищенности, отсутствие страха и тревоги; 3) потребность в любви и чувстве общности, принадлежности к определенной группе; 4) потребность в уважении со стороны окружающих и в самоуважении; 5) потребность в самоактуализации.</a:t>
            </a:r>
          </a:p>
          <a:p>
            <a:pPr algn="just"/>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dirty="0" smtClean="0"/>
              <a:t>Карл </a:t>
            </a:r>
            <a:r>
              <a:rPr lang="ru-RU" b="1" dirty="0" err="1" smtClean="0"/>
              <a:t>Роджерс</a:t>
            </a:r>
            <a:r>
              <a:rPr lang="ru-RU" dirty="0" smtClean="0"/>
              <a:t> </a:t>
            </a:r>
            <a:br>
              <a:rPr lang="ru-RU" dirty="0" smtClean="0"/>
            </a:br>
            <a:r>
              <a:rPr lang="ru-RU" sz="3100" b="1" dirty="0" smtClean="0"/>
              <a:t>(1902-1987) </a:t>
            </a:r>
            <a:r>
              <a:rPr lang="ru-RU" dirty="0" smtClean="0"/>
              <a:t/>
            </a:r>
            <a:br>
              <a:rPr lang="ru-RU" dirty="0" smtClean="0"/>
            </a:br>
            <a:endParaRPr lang="ru-RU" dirty="0"/>
          </a:p>
        </p:txBody>
      </p:sp>
      <p:pic>
        <p:nvPicPr>
          <p:cNvPr id="27650" name="Picture 2" descr="C:\Users\22kab\Desktop\Рабочий стол\научная работа\Пртезентация курса истории_пси\Роджерс.jpg"/>
          <p:cNvPicPr>
            <a:picLocks noGrp="1" noChangeAspect="1" noChangeArrowheads="1"/>
          </p:cNvPicPr>
          <p:nvPr>
            <p:ph sz="half" idx="1"/>
          </p:nvPr>
        </p:nvPicPr>
        <p:blipFill>
          <a:blip r:embed="rId2" cstate="print"/>
          <a:srcRect/>
          <a:stretch>
            <a:fillRect/>
          </a:stretch>
        </p:blipFill>
        <p:spPr bwMode="auto">
          <a:xfrm>
            <a:off x="611560" y="1268760"/>
            <a:ext cx="3168352" cy="4981353"/>
          </a:xfrm>
          <a:prstGeom prst="rect">
            <a:avLst/>
          </a:prstGeom>
          <a:noFill/>
        </p:spPr>
      </p:pic>
      <p:sp>
        <p:nvSpPr>
          <p:cNvPr id="6" name="Содержимое 5"/>
          <p:cNvSpPr>
            <a:spLocks noGrp="1"/>
          </p:cNvSpPr>
          <p:nvPr>
            <p:ph sz="half" idx="2"/>
          </p:nvPr>
        </p:nvSpPr>
        <p:spPr>
          <a:xfrm>
            <a:off x="3851920" y="1196752"/>
            <a:ext cx="5112568" cy="5400600"/>
          </a:xfrm>
        </p:spPr>
        <p:txBody>
          <a:bodyPr>
            <a:normAutofit/>
          </a:bodyPr>
          <a:lstStyle/>
          <a:p>
            <a:pPr algn="just"/>
            <a:r>
              <a:rPr lang="ru-RU" dirty="0" smtClean="0"/>
              <a:t>Один из основателей гуманистической психологии</a:t>
            </a:r>
          </a:p>
          <a:p>
            <a:pPr algn="just"/>
            <a:r>
              <a:rPr lang="ru-RU" dirty="0" err="1" smtClean="0"/>
              <a:t>Роджерс</a:t>
            </a:r>
            <a:r>
              <a:rPr lang="ru-RU" dirty="0" smtClean="0"/>
              <a:t> известен прежде всего благодаря своему популярному в психотерапии методу под названием личностно-ориентированная или клиент – центрированная терапия.</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ru-RU" dirty="0" smtClean="0"/>
              <a:t>Аристотель</a:t>
            </a:r>
            <a:endParaRPr lang="ru-RU" dirty="0"/>
          </a:p>
        </p:txBody>
      </p:sp>
      <p:sp>
        <p:nvSpPr>
          <p:cNvPr id="8" name="Содержимое 7"/>
          <p:cNvSpPr>
            <a:spLocks noGrp="1"/>
          </p:cNvSpPr>
          <p:nvPr>
            <p:ph idx="1"/>
          </p:nvPr>
        </p:nvSpPr>
        <p:spPr/>
        <p:txBody>
          <a:bodyPr>
            <a:normAutofit fontScale="70000" lnSpcReduction="20000"/>
          </a:bodyPr>
          <a:lstStyle/>
          <a:p>
            <a:pPr algn="just"/>
            <a:r>
              <a:rPr lang="ru-RU" dirty="0" smtClean="0"/>
              <a:t>Распад материи приведет и к исчезновению формы. Аристотель только в живую природу поселил душу, выделив четыре стадии ее роста (каждый высший уровень включал низший, что уже подразумевало идею развития). Вегетативная душа реализовывалась у растений в питании и размножении; двигательная и чувствующая – проявлялись у животных; разумная была свойственна только человеку. Всеобщая одушевленность (гилозоизм) отвергалась. «Чувствительных» каналов насчитывалось пять: зрение, слух, обоняние, вкус и осязание. Все результаты ощущения попадали в  «общее чувствилище», помещенное в сердце. Там и происходило объединение чувственного опыта с помощью «фантазии» - внутренней переработки данных при помощи памяти, воскрешавшее прошлые представления, путем активизации ассоциаций (по сходству, контрасту и смежности).</a:t>
            </a: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b="1" dirty="0" smtClean="0"/>
              <a:t>Карл </a:t>
            </a:r>
            <a:r>
              <a:rPr lang="ru-RU" b="1" dirty="0" err="1" smtClean="0"/>
              <a:t>Роджерс</a:t>
            </a:r>
            <a:endParaRPr lang="ru-RU" dirty="0"/>
          </a:p>
        </p:txBody>
      </p:sp>
      <p:sp>
        <p:nvSpPr>
          <p:cNvPr id="6" name="Содержимое 5"/>
          <p:cNvSpPr>
            <a:spLocks noGrp="1"/>
          </p:cNvSpPr>
          <p:nvPr>
            <p:ph idx="1"/>
          </p:nvPr>
        </p:nvSpPr>
        <p:spPr>
          <a:xfrm>
            <a:off x="457200" y="1600200"/>
            <a:ext cx="8507288" cy="5257800"/>
          </a:xfrm>
        </p:spPr>
        <p:txBody>
          <a:bodyPr>
            <a:normAutofit fontScale="85000" lnSpcReduction="20000"/>
          </a:bodyPr>
          <a:lstStyle/>
          <a:p>
            <a:pPr algn="just"/>
            <a:r>
              <a:rPr lang="ru-RU" dirty="0" smtClean="0"/>
              <a:t>Возлагая основную ответственность за происходящие во время лечения перемены не на терапевта, а на клиента (как это было и в ортодоксальном психоанализе), </a:t>
            </a:r>
            <a:r>
              <a:rPr lang="ru-RU" dirty="0" err="1" smtClean="0"/>
              <a:t>Рождерс</a:t>
            </a:r>
            <a:r>
              <a:rPr lang="ru-RU" dirty="0" smtClean="0"/>
              <a:t> тем самым выражает взгляд, что человек, благодаря своему разуму, в состоянии самостоятельно менять характер своего поведения, заменяя нежелательные действия и поступки на более желательные. По его мнению, мы вовсе не обречены вечно находиться под властью бессознательного или собственных детских переживаний. Личность человека определяется настоящим, она формируется под влиянием наших сознательных оценок происходящего. Главным мотивом деятельности человека является стремление к самоактуализации.</a:t>
            </a:r>
          </a:p>
          <a:p>
            <a:pPr algn="just"/>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dirty="0" smtClean="0"/>
              <a:t>Рене Декарт </a:t>
            </a:r>
            <a:br>
              <a:rPr lang="ru-RU" b="1" dirty="0" smtClean="0"/>
            </a:br>
            <a:r>
              <a:rPr lang="ru-RU" sz="3100" dirty="0" smtClean="0"/>
              <a:t>(1596-1650) </a:t>
            </a:r>
            <a:br>
              <a:rPr lang="ru-RU" sz="3100" dirty="0" smtClean="0"/>
            </a:br>
            <a:endParaRPr lang="ru-RU" sz="3100" dirty="0"/>
          </a:p>
        </p:txBody>
      </p:sp>
      <p:pic>
        <p:nvPicPr>
          <p:cNvPr id="16386" name="Picture 2" descr="C:\Users\22kab\Desktop\Рабочий стол\научная работа\Пртезентация курса истории_пси\Декарт.jpg"/>
          <p:cNvPicPr>
            <a:picLocks noGrp="1" noChangeAspect="1" noChangeArrowheads="1"/>
          </p:cNvPicPr>
          <p:nvPr>
            <p:ph sz="half" idx="1"/>
          </p:nvPr>
        </p:nvPicPr>
        <p:blipFill>
          <a:blip r:embed="rId2" cstate="print"/>
          <a:stretch>
            <a:fillRect/>
          </a:stretch>
        </p:blipFill>
        <p:spPr bwMode="auto">
          <a:xfrm>
            <a:off x="457200" y="2516981"/>
            <a:ext cx="4038600" cy="2692400"/>
          </a:xfrm>
          <a:prstGeom prst="rect">
            <a:avLst/>
          </a:prstGeom>
          <a:noFill/>
        </p:spPr>
      </p:pic>
      <p:sp>
        <p:nvSpPr>
          <p:cNvPr id="6" name="Содержимое 5"/>
          <p:cNvSpPr>
            <a:spLocks noGrp="1"/>
          </p:cNvSpPr>
          <p:nvPr>
            <p:ph sz="half" idx="2"/>
          </p:nvPr>
        </p:nvSpPr>
        <p:spPr>
          <a:xfrm>
            <a:off x="4499992" y="1196752"/>
            <a:ext cx="4392488" cy="5400600"/>
          </a:xfrm>
        </p:spPr>
        <p:txBody>
          <a:bodyPr>
            <a:normAutofit fontScale="77500" lnSpcReduction="20000"/>
          </a:bodyPr>
          <a:lstStyle/>
          <a:p>
            <a:pPr algn="just"/>
            <a:r>
              <a:rPr lang="ru-RU" dirty="0" smtClean="0"/>
              <a:t>Декарт резко отделил душу от тела, объявив их разными и неслиянными сущностями. Объявив тело механической системой, Декарт на философском уровне освободил физиологию человека от религиозного догматического контроля. Мало того, ученый стал основателем теории рефлекса, связав мозг и мышцы каналами, по которым перемещались «животные духи», регулирующие движение и поведение тела. Эти каналы были нервами, но природа передачи команд по ним была неизвестна. </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706090"/>
          </a:xfrm>
        </p:spPr>
        <p:txBody>
          <a:bodyPr>
            <a:normAutofit fontScale="90000"/>
          </a:bodyPr>
          <a:lstStyle/>
          <a:p>
            <a:r>
              <a:rPr lang="ru-RU" b="1" dirty="0" smtClean="0"/>
              <a:t>Рене Декарт </a:t>
            </a:r>
            <a:br>
              <a:rPr lang="ru-RU" b="1" dirty="0" smtClean="0"/>
            </a:br>
            <a:endParaRPr lang="ru-RU" dirty="0"/>
          </a:p>
        </p:txBody>
      </p:sp>
      <p:sp>
        <p:nvSpPr>
          <p:cNvPr id="6" name="Содержимое 5"/>
          <p:cNvSpPr>
            <a:spLocks noGrp="1"/>
          </p:cNvSpPr>
          <p:nvPr>
            <p:ph idx="1"/>
          </p:nvPr>
        </p:nvSpPr>
        <p:spPr>
          <a:xfrm>
            <a:off x="457200" y="836712"/>
            <a:ext cx="8435280" cy="5760640"/>
          </a:xfrm>
        </p:spPr>
        <p:txBody>
          <a:bodyPr>
            <a:normAutofit fontScale="85000" lnSpcReduction="10000"/>
          </a:bodyPr>
          <a:lstStyle/>
          <a:p>
            <a:pPr algn="just"/>
            <a:r>
              <a:rPr lang="ru-RU" dirty="0" smtClean="0"/>
              <a:t>Декарт, основываясь на опыте современной ему механики, полагал, что  действует сила пневматики или гидравлики (движение в трубке газа или жидкости под давлением).  Это было великим началом научной физиологии, в которой со временем выделилась физиология высшей нервной деятельности – с фундаментальным постулатом рефлекторной природы функционирования мозга. Рефлексы осуществляются телом самостоятельно, но могут быть осознаны, «расположенной»  душой  в мозгу (в шишковидном теле – в эпифизе), и могут быть как прерваны, так и активизированы. Оформляя чувственный опыт, добытый «животными духами», мышление и создает внутреннюю картину мира человека.</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dirty="0" smtClean="0"/>
              <a:t>Вильгельм Вундт </a:t>
            </a:r>
            <a:br>
              <a:rPr lang="ru-RU" b="1" dirty="0" smtClean="0"/>
            </a:br>
            <a:r>
              <a:rPr lang="ru-RU" sz="3100" dirty="0" smtClean="0"/>
              <a:t>(1832-1920) </a:t>
            </a:r>
            <a:br>
              <a:rPr lang="ru-RU" sz="3100" dirty="0" smtClean="0"/>
            </a:br>
            <a:endParaRPr lang="ru-RU" sz="3100" dirty="0"/>
          </a:p>
        </p:txBody>
      </p:sp>
      <p:pic>
        <p:nvPicPr>
          <p:cNvPr id="17410" name="Picture 2" descr="C:\Users\22kab\Desktop\Рабочий стол\научная работа\Пртезентация курса истории_пси\Вундт.jpg"/>
          <p:cNvPicPr>
            <a:picLocks noGrp="1" noChangeAspect="1" noChangeArrowheads="1"/>
          </p:cNvPicPr>
          <p:nvPr>
            <p:ph sz="half" idx="1"/>
          </p:nvPr>
        </p:nvPicPr>
        <p:blipFill>
          <a:blip r:embed="rId2" cstate="print"/>
          <a:srcRect/>
          <a:stretch>
            <a:fillRect/>
          </a:stretch>
        </p:blipFill>
        <p:spPr bwMode="auto">
          <a:xfrm>
            <a:off x="323528" y="1916832"/>
            <a:ext cx="3771131" cy="3771131"/>
          </a:xfrm>
          <a:prstGeom prst="rect">
            <a:avLst/>
          </a:prstGeom>
          <a:noFill/>
        </p:spPr>
      </p:pic>
      <p:sp>
        <p:nvSpPr>
          <p:cNvPr id="6" name="Содержимое 5"/>
          <p:cNvSpPr>
            <a:spLocks noGrp="1"/>
          </p:cNvSpPr>
          <p:nvPr>
            <p:ph sz="half" idx="2"/>
          </p:nvPr>
        </p:nvSpPr>
        <p:spPr>
          <a:xfrm>
            <a:off x="4355976" y="1600200"/>
            <a:ext cx="4536504" cy="5069160"/>
          </a:xfrm>
        </p:spPr>
        <p:txBody>
          <a:bodyPr>
            <a:normAutofit fontScale="92500"/>
          </a:bodyPr>
          <a:lstStyle/>
          <a:p>
            <a:pPr algn="just"/>
            <a:r>
              <a:rPr lang="ru-RU" dirty="0" smtClean="0"/>
              <a:t>Вундт придал психологии статус самостоятельной науки, соответствовавшей стандартам академической дисциплины. Самым ярким фактом научной истории является основание Вундтом в  1879 в Лейпциге первой в мире лаборатории экспериментальной психологии. </a:t>
            </a:r>
          </a:p>
          <a:p>
            <a:pPr algn="just"/>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850106"/>
          </a:xfrm>
        </p:spPr>
        <p:txBody>
          <a:bodyPr/>
          <a:lstStyle/>
          <a:p>
            <a:r>
              <a:rPr lang="ru-RU" b="1" dirty="0" smtClean="0"/>
              <a:t>Вильгельм Вундт</a:t>
            </a:r>
            <a:endParaRPr lang="ru-RU" dirty="0"/>
          </a:p>
        </p:txBody>
      </p:sp>
      <p:sp>
        <p:nvSpPr>
          <p:cNvPr id="6" name="Содержимое 5"/>
          <p:cNvSpPr>
            <a:spLocks noGrp="1"/>
          </p:cNvSpPr>
          <p:nvPr>
            <p:ph idx="1"/>
          </p:nvPr>
        </p:nvSpPr>
        <p:spPr>
          <a:xfrm>
            <a:off x="457200" y="1124744"/>
            <a:ext cx="8229600" cy="5472608"/>
          </a:xfrm>
        </p:spPr>
        <p:txBody>
          <a:bodyPr>
            <a:normAutofit fontScale="77500" lnSpcReduction="20000"/>
          </a:bodyPr>
          <a:lstStyle/>
          <a:p>
            <a:pPr algn="just"/>
            <a:r>
              <a:rPr lang="ru-RU" dirty="0" smtClean="0"/>
              <a:t>Отстаивая экспериментальную психологию, Вундт основным ее предметом объявил сознание и  попытался сделать самоотчет человека предельно объективным. Значит, нужно было подготовить испытуемого к преодолению субъективности, организовав его обучение правильной передаче своего состояния. Вундт стремился найти психические первоэлементы, не вызывающие сомнения и неделимые. А дальше идти методом индукции. Из частиц непосредственного опыта можно составить структуры опыта опосредствованного  - с помощью памяти и воскрешенного ученым механизма апперцепции, подключения прошлого опыта, обеспечивающего  интерпретацию воспринятого. Интроспекция же позволяет проверять состояние собственного сознания.</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dirty="0" smtClean="0"/>
              <a:t>Иван Михайлович Сеченов </a:t>
            </a:r>
            <a:br>
              <a:rPr lang="ru-RU" b="1" dirty="0" smtClean="0"/>
            </a:br>
            <a:r>
              <a:rPr lang="ru-RU" dirty="0" smtClean="0"/>
              <a:t>(1829-1905)</a:t>
            </a:r>
            <a:endParaRPr lang="ru-RU" dirty="0"/>
          </a:p>
        </p:txBody>
      </p:sp>
      <p:pic>
        <p:nvPicPr>
          <p:cNvPr id="18434" name="Picture 2" descr="C:\Users\22kab\Desktop\Рабочий стол\научная работа\Пртезентация курса истории_пси\Сеченов.jpg"/>
          <p:cNvPicPr>
            <a:picLocks noGrp="1" noChangeAspect="1" noChangeArrowheads="1"/>
          </p:cNvPicPr>
          <p:nvPr>
            <p:ph sz="half" idx="1"/>
          </p:nvPr>
        </p:nvPicPr>
        <p:blipFill>
          <a:blip r:embed="rId2" cstate="print"/>
          <a:srcRect/>
          <a:stretch>
            <a:fillRect/>
          </a:stretch>
        </p:blipFill>
        <p:spPr bwMode="auto">
          <a:xfrm>
            <a:off x="755576" y="1772816"/>
            <a:ext cx="3131096" cy="4046339"/>
          </a:xfrm>
          <a:prstGeom prst="rect">
            <a:avLst/>
          </a:prstGeom>
          <a:noFill/>
        </p:spPr>
      </p:pic>
      <p:sp>
        <p:nvSpPr>
          <p:cNvPr id="6" name="Содержимое 5"/>
          <p:cNvSpPr>
            <a:spLocks noGrp="1"/>
          </p:cNvSpPr>
          <p:nvPr>
            <p:ph sz="half" idx="2"/>
          </p:nvPr>
        </p:nvSpPr>
        <p:spPr>
          <a:xfrm>
            <a:off x="3995936" y="1600200"/>
            <a:ext cx="4690864" cy="4997152"/>
          </a:xfrm>
        </p:spPr>
        <p:txBody>
          <a:bodyPr>
            <a:normAutofit fontScale="92500" lnSpcReduction="20000"/>
          </a:bodyPr>
          <a:lstStyle/>
          <a:p>
            <a:pPr algn="just"/>
            <a:r>
              <a:rPr lang="ru-RU" dirty="0" smtClean="0"/>
              <a:t>Сеченову принадлежит научное открытие мирового уровня. Исследуя мозг лягушки, ученый в таламической области обнаружил тормозные центры (при их раздражении не действовал, например, двигательный рефлекс при уколе лапки). Это значит, что в мозгу существует область неспецифического регулирования организма, а рефлекс может быть остановлен.</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778098"/>
          </a:xfrm>
        </p:spPr>
        <p:txBody>
          <a:bodyPr/>
          <a:lstStyle/>
          <a:p>
            <a:r>
              <a:rPr lang="ru-RU" b="1" dirty="0" smtClean="0"/>
              <a:t>Иван Михайлович Сеченов</a:t>
            </a:r>
            <a:endParaRPr lang="ru-RU" dirty="0"/>
          </a:p>
        </p:txBody>
      </p:sp>
      <p:sp>
        <p:nvSpPr>
          <p:cNvPr id="6" name="Содержимое 5"/>
          <p:cNvSpPr>
            <a:spLocks noGrp="1"/>
          </p:cNvSpPr>
          <p:nvPr>
            <p:ph idx="1"/>
          </p:nvPr>
        </p:nvSpPr>
        <p:spPr>
          <a:xfrm>
            <a:off x="457200" y="1052736"/>
            <a:ext cx="8435280" cy="5544616"/>
          </a:xfrm>
        </p:spPr>
        <p:txBody>
          <a:bodyPr>
            <a:normAutofit lnSpcReduction="10000"/>
          </a:bodyPr>
          <a:lstStyle/>
          <a:p>
            <a:pPr algn="just"/>
            <a:r>
              <a:rPr lang="ru-RU" dirty="0" smtClean="0"/>
              <a:t>Раньше угасание возбуждения чаще воспринималось как само собой протекающий ход оскудения. Здесь же торможение выступало как равноправный, активный и заметный процесс, мощный регулятор.  Сеченов показывает, что «мышечное чувство» - это не чистый физиологический феномен, а часть познавательной деятельности, возникающей при рефлексе (тем самым признавалось обязательное существование бессознательной области психики).</a:t>
            </a:r>
          </a:p>
          <a:p>
            <a:pPr algn="just"/>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TotalTime>
  <Words>2261</Words>
  <Application>Microsoft Office PowerPoint</Application>
  <PresentationFormat>Экран (4:3)</PresentationFormat>
  <Paragraphs>79</Paragraphs>
  <Slides>30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Тема Office</vt:lpstr>
      <vt:lpstr>Слайд 1</vt:lpstr>
      <vt:lpstr>Аристотель  (384-322 до н.э.)</vt:lpstr>
      <vt:lpstr>Аристотель</vt:lpstr>
      <vt:lpstr>Рене Декарт  (1596-1650)  </vt:lpstr>
      <vt:lpstr>Рене Декарт  </vt:lpstr>
      <vt:lpstr>Вильгельм Вундт  (1832-1920)  </vt:lpstr>
      <vt:lpstr>Вильгельм Вундт</vt:lpstr>
      <vt:lpstr>Иван Михайлович Сеченов  (1829-1905)</vt:lpstr>
      <vt:lpstr>Иван Михайлович Сеченов</vt:lpstr>
      <vt:lpstr>Иван Петрович Павлов  (1849-1936) </vt:lpstr>
      <vt:lpstr>Иван Петрович Павлов</vt:lpstr>
      <vt:lpstr>«Владимир Михайлович Бехтерев (1857-1927) </vt:lpstr>
      <vt:lpstr>«Владимир Михайлович Бехтерев</vt:lpstr>
      <vt:lpstr>Вильям Джемс   (1842—1910)</vt:lpstr>
      <vt:lpstr>Вильям Джемс</vt:lpstr>
      <vt:lpstr>Зигмунд Фрейд  (1856-1939) </vt:lpstr>
      <vt:lpstr>Зигмунд Фрейд</vt:lpstr>
      <vt:lpstr>Лев Семенович Выготский  (1896 - 1934)  </vt:lpstr>
      <vt:lpstr>Жан Пиаже  (1896-1980)  </vt:lpstr>
      <vt:lpstr>Жан Пиаже</vt:lpstr>
      <vt:lpstr>Джон Б. Уотсон  (1878-1958) </vt:lpstr>
      <vt:lpstr>Джон Б. Уотсон</vt:lpstr>
      <vt:lpstr>Беррес Фредерик Скиннер  (1904-1990)  </vt:lpstr>
      <vt:lpstr>Беррес Фредерик Скиннер  </vt:lpstr>
      <vt:lpstr>Макс Вертгеймер  (1880-1943)  </vt:lpstr>
      <vt:lpstr>Макс Вертгеймер</vt:lpstr>
      <vt:lpstr>Абрахам Маслоу  (1908-1970)</vt:lpstr>
      <vt:lpstr>Абрахам Маслоу</vt:lpstr>
      <vt:lpstr>Карл Роджерс  (1902-1987)  </vt:lpstr>
      <vt:lpstr>Карл Роджерс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22kab</dc:creator>
  <cp:lastModifiedBy>Михаил Васильевич</cp:lastModifiedBy>
  <cp:revision>16</cp:revision>
  <dcterms:created xsi:type="dcterms:W3CDTF">2017-09-13T17:52:07Z</dcterms:created>
  <dcterms:modified xsi:type="dcterms:W3CDTF">2023-05-01T12:36:47Z</dcterms:modified>
</cp:coreProperties>
</file>