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6" r:id="rId3"/>
    <p:sldId id="308" r:id="rId4"/>
    <p:sldId id="309" r:id="rId5"/>
    <p:sldId id="307" r:id="rId6"/>
    <p:sldId id="310" r:id="rId7"/>
    <p:sldId id="312" r:id="rId8"/>
    <p:sldId id="313" r:id="rId9"/>
    <p:sldId id="316" r:id="rId10"/>
    <p:sldId id="315" r:id="rId11"/>
    <p:sldId id="317" r:id="rId12"/>
    <p:sldId id="318" r:id="rId13"/>
    <p:sldId id="263" r:id="rId14"/>
    <p:sldId id="319" r:id="rId15"/>
    <p:sldId id="320" r:id="rId16"/>
    <p:sldId id="321" r:id="rId17"/>
    <p:sldId id="327" r:id="rId18"/>
    <p:sldId id="322" r:id="rId19"/>
    <p:sldId id="323" r:id="rId20"/>
    <p:sldId id="324" r:id="rId21"/>
    <p:sldId id="325" r:id="rId22"/>
    <p:sldId id="326" r:id="rId23"/>
    <p:sldId id="332" r:id="rId24"/>
    <p:sldId id="333" r:id="rId2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90" autoAdjust="0"/>
    <p:restoredTop sz="78253" autoAdjust="0"/>
  </p:normalViewPr>
  <p:slideViewPr>
    <p:cSldViewPr>
      <p:cViewPr>
        <p:scale>
          <a:sx n="89" d="100"/>
          <a:sy n="89" d="100"/>
        </p:scale>
        <p:origin x="-2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9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56147F-B39C-45C5-A9AC-C314F728FD16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123862-185F-4267-AF08-7466BEDDA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02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17E6C3-90AF-41CC-8EC3-69EF90584C99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1B17A2-5C8F-43A6-95B2-68FD0F75A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21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682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17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44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32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DD80A3-4630-4ACB-82A0-76067B2D464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04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645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957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24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5167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2042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4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7327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93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195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49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27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46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968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155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04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078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198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1B17A2-5C8F-43A6-95B2-68FD0F75A86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68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BFA82-072F-4E78-B3CF-4B0C87CF952B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ED58C-6B99-4606-831E-A777753D2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60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2659-06C7-45C6-8CA9-29ED4808B43B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DDCCB-2171-414E-9F7E-0922B4C03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ABC2-1C1B-409B-8B88-5C8C60A10817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C2410-49F9-4D2F-8388-741CEE437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1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88C6-A108-4BEB-931B-D6B09954B2B1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30FF6-EF5A-427F-A3D6-3A4C16ECB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41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37568-5BD9-42EB-A82F-9C57FE6540A6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DE651-2182-424A-A2BE-4FA097725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1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9B62C-8331-41E8-994A-E4A4D1F826B0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D33C-5343-45A6-8911-155E3D177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7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63045-2CE9-4ABB-A00B-2AA61A93C4D6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F7F2-05E6-49EA-A479-A3A9F0F07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11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A8FD-B85B-48D0-841A-F48E2C6CF877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0F93-7E4A-40B6-AD4D-FCEBB3A81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8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FD566-DB17-4A82-ADC2-C10731D07FAE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720CC-1927-4AC5-9B93-6F150F7A1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57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A6EC-6EE1-4A69-BD2D-E7E2B18BDDB2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603F-39F5-406C-B884-78232D74F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87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36B0C-9BC7-4C19-9F76-4F07CD175AEB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B56C8-F7CD-42C5-AA6D-EC3B5D6F6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1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734971-9FBC-4C06-AA76-F99FC13A1589}" type="datetime1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1100C-9D69-43D6-8C53-8DCD86400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15913" y="2276475"/>
            <a:ext cx="8712200" cy="2447925"/>
          </a:xfrm>
        </p:spPr>
        <p:txBody>
          <a:bodyPr/>
          <a:lstStyle/>
          <a:p>
            <a:pPr eaLnBrk="1" hangingPunct="1"/>
            <a:r>
              <a:rPr lang="ru-RU" altLang="ru-RU" sz="5400" dirty="0" smtClean="0">
                <a:solidFill>
                  <a:schemeClr val="bg1"/>
                </a:solidFill>
              </a:rPr>
              <a:t>Внедрение концепции бережливого производства в организацию процессов университета</a:t>
            </a:r>
            <a:endParaRPr lang="ru-RU" altLang="ru-RU" sz="5400" b="1" dirty="0" smtClean="0">
              <a:solidFill>
                <a:schemeClr val="bg1"/>
              </a:solidFill>
            </a:endParaRPr>
          </a:p>
        </p:txBody>
      </p:sp>
      <p:sp>
        <p:nvSpPr>
          <p:cNvPr id="2051" name="Подзаголовок 2"/>
          <p:cNvSpPr txBox="1">
            <a:spLocks/>
          </p:cNvSpPr>
          <p:nvPr/>
        </p:nvSpPr>
        <p:spPr bwMode="auto">
          <a:xfrm>
            <a:off x="2627313" y="5876925"/>
            <a:ext cx="6400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r>
              <a:rPr lang="ru-RU" altLang="ru-RU" b="1"/>
              <a:t>Эдуард Юрьевич Чистяков</a:t>
            </a:r>
          </a:p>
        </p:txBody>
      </p:sp>
      <p:graphicFrame>
        <p:nvGraphicFramePr>
          <p:cNvPr id="2052" name="Object 9"/>
          <p:cNvGraphicFramePr>
            <a:graphicFrameLocks noChangeAspect="1"/>
          </p:cNvGraphicFramePr>
          <p:nvPr/>
        </p:nvGraphicFramePr>
        <p:xfrm>
          <a:off x="250825" y="44450"/>
          <a:ext cx="126365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CorelDRAW" r:id="rId4" imgW="6447960" imgH="6447960" progId="CorelDraw.Graphic.15">
                  <p:embed/>
                </p:oleObj>
              </mc:Choice>
              <mc:Fallback>
                <p:oleObj name="CorelDRAW" r:id="rId4" imgW="6447960" imgH="6447960" progId="CorelDraw.Graphic.1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4450"/>
                        <a:ext cx="1263650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403350" y="333375"/>
            <a:ext cx="6084888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Arial" charset="0"/>
              </a:rPr>
              <a:t> </a:t>
            </a:r>
            <a:r>
              <a:rPr lang="ru-RU" altLang="ru-RU" sz="1400" b="1">
                <a:latin typeface="Arial" charset="0"/>
              </a:rPr>
              <a:t>Федеральное государственное бюджетное образовательное учреждение высшего профессионального образования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>
                <a:latin typeface="Arial" charset="0"/>
              </a:rPr>
              <a:t>«Петербургский государственный университет путей сообщения</a:t>
            </a:r>
            <a:r>
              <a:rPr lang="en-US" altLang="ru-RU" sz="1400" b="1">
                <a:latin typeface="Arial" charset="0"/>
              </a:rPr>
              <a:t> </a:t>
            </a:r>
            <a:r>
              <a:rPr lang="ru-RU" altLang="ru-RU" sz="1400" b="1">
                <a:latin typeface="Arial" charset="0"/>
              </a:rPr>
              <a:t>Императора Александра</a:t>
            </a:r>
            <a:r>
              <a:rPr lang="en-US" altLang="ru-RU" sz="1400" b="1">
                <a:latin typeface="Arial" charset="0"/>
              </a:rPr>
              <a:t> I</a:t>
            </a:r>
            <a:r>
              <a:rPr lang="ru-RU" altLang="ru-RU" sz="1400" b="1">
                <a:latin typeface="Arial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8877"/>
          </a:xfrm>
        </p:spPr>
        <p:txBody>
          <a:bodyPr/>
          <a:lstStyle/>
          <a:p>
            <a:r>
              <a:rPr lang="ru-RU" dirty="0"/>
              <a:t>Перечень образовательных </a:t>
            </a:r>
            <a:r>
              <a:rPr lang="ru-RU" dirty="0" smtClean="0"/>
              <a:t>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51797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Майкопский государственный технологический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Белгородский государственный национальный исследовательский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Кировский государственный медицинский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Кубанский государственный медицинский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Кемеровский государственный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Нижегородский государственный инженерно-экономический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Приволжский исследовательский медицинский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Пятигорский медико-фармацевтический </a:t>
            </a:r>
            <a:r>
              <a:rPr lang="ru-RU" sz="2200" dirty="0" smtClean="0"/>
              <a:t>институт;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Рязанский государственный медицинский университет имени академика И.П. </a:t>
            </a:r>
            <a:r>
              <a:rPr lang="ru-RU" sz="2200" dirty="0" smtClean="0"/>
              <a:t>Павлова;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Сибирский государственный медицинский </a:t>
            </a:r>
            <a:r>
              <a:rPr lang="ru-RU" sz="2200" dirty="0" smtClean="0"/>
              <a:t>университет;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/>
              <a:t>Удмуртский государственный университет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бережливого производства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sz="2800" dirty="0"/>
              <a:t>Стратегическая направленность. </a:t>
            </a:r>
            <a:endParaRPr lang="ru-RU" sz="2800" dirty="0" smtClean="0"/>
          </a:p>
          <a:p>
            <a:pPr marL="228600" indent="-228600">
              <a:buAutoNum type="arabicPeriod"/>
            </a:pPr>
            <a:r>
              <a:rPr lang="ru-RU" sz="2800" dirty="0" smtClean="0"/>
              <a:t>Ориентация </a:t>
            </a:r>
            <a:r>
              <a:rPr lang="ru-RU" sz="2800" dirty="0"/>
              <a:t>на создание ценности для пользователя</a:t>
            </a:r>
            <a:r>
              <a:rPr lang="ru-RU" sz="2800" dirty="0" smtClean="0"/>
              <a:t>.</a:t>
            </a:r>
            <a:endParaRPr lang="ru-RU" sz="2800" dirty="0"/>
          </a:p>
          <a:p>
            <a:pPr marL="228600" indent="-228600">
              <a:buAutoNum type="arabicPeriod"/>
            </a:pPr>
            <a:r>
              <a:rPr lang="ru-RU" sz="2800" dirty="0"/>
              <a:t>Организация потока создания ценности для потребителя образовательных </a:t>
            </a:r>
            <a:r>
              <a:rPr lang="ru-RU" sz="2800" dirty="0" smtClean="0"/>
              <a:t>услуг. </a:t>
            </a:r>
            <a:endParaRPr lang="ru-RU" sz="2800" dirty="0"/>
          </a:p>
          <a:p>
            <a:pPr marL="228600" indent="-228600">
              <a:buAutoNum type="arabicPeriod"/>
            </a:pPr>
            <a:r>
              <a:rPr lang="ru-RU" sz="2800" dirty="0"/>
              <a:t>Непрерывное совершенствование</a:t>
            </a:r>
            <a:r>
              <a:rPr lang="ru-RU" sz="2800" dirty="0" smtClean="0"/>
              <a:t>. </a:t>
            </a:r>
            <a:endParaRPr lang="ru-RU" sz="2800" dirty="0"/>
          </a:p>
          <a:p>
            <a:pPr marL="228600" indent="-228600">
              <a:buAutoNum type="arabicPeriod"/>
            </a:pPr>
            <a:r>
              <a:rPr lang="ru-RU" sz="2800" dirty="0"/>
              <a:t>Вытягивание</a:t>
            </a:r>
            <a:r>
              <a:rPr lang="ru-RU" sz="2800" dirty="0" smtClean="0"/>
              <a:t>. </a:t>
            </a:r>
            <a:endParaRPr lang="ru-RU" sz="2800" dirty="0"/>
          </a:p>
          <a:p>
            <a:pPr marL="228600" indent="-228600">
              <a:buAutoNum type="arabicPeriod"/>
            </a:pPr>
            <a:r>
              <a:rPr lang="ru-RU" sz="2800" dirty="0"/>
              <a:t>Встроенное качество</a:t>
            </a:r>
            <a:r>
              <a:rPr lang="ru-RU" sz="2800" dirty="0" smtClean="0"/>
              <a:t>. </a:t>
            </a:r>
            <a:endParaRPr lang="ru-RU" sz="2800" dirty="0"/>
          </a:p>
          <a:p>
            <a:pPr marL="228600" indent="-228600">
              <a:buAutoNum type="arabicPeriod"/>
            </a:pPr>
            <a:r>
              <a:rPr lang="ru-RU" sz="2800" dirty="0"/>
              <a:t>Принятие решений, основанных на фактах</a:t>
            </a:r>
            <a:r>
              <a:rPr lang="ru-RU" sz="2800" dirty="0" smtClean="0"/>
              <a:t>.</a:t>
            </a:r>
            <a:endParaRPr lang="ru-RU" sz="2800" dirty="0"/>
          </a:p>
          <a:p>
            <a:pPr marL="228600" indent="-228600">
              <a:buAutoNum type="arabicPeriod"/>
            </a:pPr>
            <a:r>
              <a:rPr lang="ru-RU" sz="2800" dirty="0"/>
              <a:t>Соблюдение стандартов</a:t>
            </a:r>
            <a:r>
              <a:rPr lang="ru-RU" sz="2800" dirty="0" smtClean="0"/>
              <a:t>. 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5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714" y="188183"/>
            <a:ext cx="8229600" cy="1143000"/>
          </a:xfrm>
        </p:spPr>
        <p:txBody>
          <a:bodyPr/>
          <a:lstStyle/>
          <a:p>
            <a:r>
              <a:rPr lang="ru-RU" dirty="0"/>
              <a:t>Из чего состоит процесс?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21106" y="2259569"/>
            <a:ext cx="6315668" cy="0"/>
          </a:xfrm>
          <a:prstGeom prst="line">
            <a:avLst/>
          </a:prstGeom>
          <a:ln w="76200"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3625" y="2557312"/>
            <a:ext cx="631443" cy="1702177"/>
          </a:xfrm>
          <a:prstGeom prst="rect">
            <a:avLst/>
          </a:prstGeom>
        </p:spPr>
      </p:pic>
      <p:sp>
        <p:nvSpPr>
          <p:cNvPr id="10" name="Объект 8"/>
          <p:cNvSpPr txBox="1">
            <a:spLocks/>
          </p:cNvSpPr>
          <p:nvPr/>
        </p:nvSpPr>
        <p:spPr>
          <a:xfrm>
            <a:off x="1481003" y="4452400"/>
            <a:ext cx="1497581" cy="15841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/>
              <a:buNone/>
              <a:defRPr sz="1800" kern="12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1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0" i="1" kern="1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</a:t>
            </a:r>
          </a:p>
          <a:p>
            <a:pPr lvl="1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Работа, которая не добавляет ценности продукту.</a:t>
            </a:r>
          </a:p>
        </p:txBody>
      </p:sp>
      <p:sp>
        <p:nvSpPr>
          <p:cNvPr id="11" name="Объект 8"/>
          <p:cNvSpPr txBox="1">
            <a:spLocks/>
          </p:cNvSpPr>
          <p:nvPr/>
        </p:nvSpPr>
        <p:spPr>
          <a:xfrm>
            <a:off x="3358240" y="4435990"/>
            <a:ext cx="2093346" cy="15041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/>
              <a:buNone/>
              <a:defRPr sz="1800" kern="12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1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0" i="1" kern="1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Незначимая работа</a:t>
            </a:r>
          </a:p>
          <a:p>
            <a:pPr lvl="1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Работа, которая не добавляет ценности продукту, но при текущем состоянии производства без нее обойтись невозможно.</a:t>
            </a:r>
          </a:p>
        </p:txBody>
      </p:sp>
      <p:sp>
        <p:nvSpPr>
          <p:cNvPr id="12" name="Объект 8"/>
          <p:cNvSpPr txBox="1">
            <a:spLocks/>
          </p:cNvSpPr>
          <p:nvPr/>
        </p:nvSpPr>
        <p:spPr>
          <a:xfrm>
            <a:off x="5870482" y="4431609"/>
            <a:ext cx="2290586" cy="17184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/>
              <a:buNone/>
              <a:defRPr sz="1800" kern="12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1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0" i="1" kern="1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Значимая работа</a:t>
            </a:r>
          </a:p>
          <a:p>
            <a:pPr lvl="1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Работа, которую необходимо выполнять для обеспечения требований заказчика и добавления ценностей.</a:t>
            </a:r>
          </a:p>
        </p:txBody>
      </p:sp>
      <p:sp>
        <p:nvSpPr>
          <p:cNvPr id="13" name="Объект 8"/>
          <p:cNvSpPr txBox="1">
            <a:spLocks/>
          </p:cNvSpPr>
          <p:nvPr/>
        </p:nvSpPr>
        <p:spPr>
          <a:xfrm>
            <a:off x="3723884" y="2052723"/>
            <a:ext cx="1068630" cy="399776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/>
              <a:buNone/>
              <a:defRPr sz="1800" kern="12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1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0" i="1" kern="1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/>
            <a:r>
              <a:rPr lang="ru-RU" sz="1905" b="1" dirty="0">
                <a:solidFill>
                  <a:schemeClr val="tx2">
                    <a:lumMod val="75000"/>
                  </a:schemeClr>
                </a:solidFill>
              </a:rPr>
              <a:t>Процесс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88155" y="3120467"/>
            <a:ext cx="4522307" cy="1021375"/>
          </a:xfrm>
          <a:prstGeom prst="rect">
            <a:avLst/>
          </a:prstGeom>
          <a:solidFill>
            <a:srgbClr val="FF5D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5" name="Прямоугольник 14"/>
          <p:cNvSpPr/>
          <p:nvPr/>
        </p:nvSpPr>
        <p:spPr>
          <a:xfrm>
            <a:off x="5710461" y="3126697"/>
            <a:ext cx="1063503" cy="10213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6" name="Прямоугольник 15"/>
          <p:cNvSpPr/>
          <p:nvPr/>
        </p:nvSpPr>
        <p:spPr>
          <a:xfrm>
            <a:off x="6769620" y="3134176"/>
            <a:ext cx="570570" cy="10213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5400000">
            <a:off x="6425087" y="3456834"/>
            <a:ext cx="1021375" cy="332308"/>
          </a:xfrm>
          <a:prstGeom prst="triangl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5400000">
            <a:off x="5365928" y="3478709"/>
            <a:ext cx="1021375" cy="332308"/>
          </a:xfrm>
          <a:prstGeom prst="triangle">
            <a:avLst/>
          </a:prstGeom>
          <a:solidFill>
            <a:srgbClr val="FF5D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5400000">
            <a:off x="6994824" y="3471231"/>
            <a:ext cx="1021375" cy="332308"/>
          </a:xfrm>
          <a:prstGeom prst="triangle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20" name="Овал 19"/>
          <p:cNvSpPr/>
          <p:nvPr/>
        </p:nvSpPr>
        <p:spPr>
          <a:xfrm>
            <a:off x="1744588" y="3432012"/>
            <a:ext cx="332308" cy="3600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1" name="Овал 20"/>
          <p:cNvSpPr/>
          <p:nvPr/>
        </p:nvSpPr>
        <p:spPr>
          <a:xfrm>
            <a:off x="6277242" y="3451154"/>
            <a:ext cx="332308" cy="3600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2" name="Овал 21"/>
          <p:cNvSpPr/>
          <p:nvPr/>
        </p:nvSpPr>
        <p:spPr>
          <a:xfrm>
            <a:off x="7132175" y="3464863"/>
            <a:ext cx="332308" cy="360000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3" name="Овал 22"/>
          <p:cNvSpPr/>
          <p:nvPr/>
        </p:nvSpPr>
        <p:spPr>
          <a:xfrm>
            <a:off x="1019865" y="4359945"/>
            <a:ext cx="332308" cy="360000"/>
          </a:xfrm>
          <a:prstGeom prst="ellipse">
            <a:avLst/>
          </a:prstGeom>
          <a:solidFill>
            <a:srgbClr val="FF5D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Овал 23"/>
          <p:cNvSpPr/>
          <p:nvPr/>
        </p:nvSpPr>
        <p:spPr>
          <a:xfrm>
            <a:off x="2946403" y="4325717"/>
            <a:ext cx="332308" cy="3600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Овал 24"/>
          <p:cNvSpPr/>
          <p:nvPr/>
        </p:nvSpPr>
        <p:spPr>
          <a:xfrm>
            <a:off x="5480987" y="4325717"/>
            <a:ext cx="332308" cy="360000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88960" y="5966135"/>
            <a:ext cx="7229474" cy="7620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Любая работа (деятельность), которая потребляет ресурсы, но не создает ценности для заказчика – это потеря.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161468" y="1414902"/>
            <a:ext cx="662262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Любой процесс создания продукта можно разделить на три вида работ: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188155" y="2474375"/>
            <a:ext cx="67233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Процесс- совокупность </a:t>
            </a:r>
            <a:r>
              <a:rPr lang="ru-RU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последовательных действий, направленных на достижение определенного результата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бъект 8"/>
          <p:cNvSpPr txBox="1">
            <a:spLocks/>
          </p:cNvSpPr>
          <p:nvPr/>
        </p:nvSpPr>
        <p:spPr>
          <a:xfrm>
            <a:off x="7911497" y="4325717"/>
            <a:ext cx="1171847" cy="26490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/>
              <a:buNone/>
              <a:defRPr sz="1800" kern="12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1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0" i="1" kern="1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/>
            <a:r>
              <a:rPr lang="ru-RU" sz="152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Заказчик</a:t>
            </a:r>
          </a:p>
        </p:txBody>
      </p:sp>
      <p:sp>
        <p:nvSpPr>
          <p:cNvPr id="30" name="Объект 8"/>
          <p:cNvSpPr txBox="1">
            <a:spLocks/>
          </p:cNvSpPr>
          <p:nvPr/>
        </p:nvSpPr>
        <p:spPr>
          <a:xfrm>
            <a:off x="284786" y="4361110"/>
            <a:ext cx="606249" cy="2294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/>
              <a:buNone/>
              <a:defRPr sz="1800" kern="12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457200" rtl="0" eaLnBrk="1" latinLnBrk="0" hangingPunct="1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1" i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1800" b="0" i="1" kern="1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/>
            <a:r>
              <a:rPr lang="ru-RU" sz="152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</a:p>
        </p:txBody>
      </p:sp>
      <p:pic>
        <p:nvPicPr>
          <p:cNvPr id="31" name="Объект 5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6183" y="2865709"/>
            <a:ext cx="1125285" cy="135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4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>
                <a:solidFill>
                  <a:srgbClr val="990000"/>
                </a:solidFill>
                <a:latin typeface="Verdana" pitchFamily="34" charset="0"/>
              </a:rPr>
              <a:t>8</a:t>
            </a:r>
            <a:r>
              <a:rPr lang="ru-RU" altLang="ru-RU" dirty="0" smtClean="0">
                <a:solidFill>
                  <a:srgbClr val="990000"/>
                </a:solidFill>
                <a:latin typeface="Verdana" pitchFamily="34" charset="0"/>
              </a:rPr>
              <a:t> Основных видов потерь</a:t>
            </a:r>
            <a:endParaRPr lang="ru-RU" altLang="ru-RU" dirty="0" smtClean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2562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Перепроизводство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Ожидание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Перемещение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Транспортировка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Излишняя обработка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Излишние запасы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Дефекты</a:t>
            </a:r>
          </a:p>
          <a:p>
            <a:pPr marL="0" indent="0" eaLnBrk="1" hangingPunct="1">
              <a:buNone/>
            </a:pP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altLang="ru-RU" sz="2700" dirty="0">
                <a:latin typeface="Verdana" pitchFamily="34" charset="0"/>
                <a:ea typeface="Verdana" pitchFamily="34" charset="0"/>
                <a:cs typeface="Verdana" pitchFamily="34" charset="0"/>
              </a:rPr>
              <a:t>. Неиспользованный человеческий </a:t>
            </a:r>
            <a:r>
              <a:rPr lang="ru-RU" altLang="ru-RU" sz="2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потенциал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1E72B-0B4C-479D-8C36-704BD852AFD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Перепроизводство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/>
              <a:t>Наиболее распространенный вид и часто влекущий за собой другие виды потерь. Производство документов (материалов) или информации в большем количестве, чем того требует сам процесс.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0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Ожидание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Простаивание по причине отсутствия информации, материалов или недоступности сотрудников. Данный вид потерь подразумевает не только ожидание внутри образовательной организации, но и ожидания потребителя образовательных услуг.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Перемещение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479" y="1595097"/>
            <a:ext cx="8515041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Данный вид потерь связан с многочисленными перемещениями сотрудников в течение рабочего дня при осуществлении процессов в организации (между кабинетами, внутри кабинета) в поисках нужного документа (на компьютере или в бумагах), оборудования (необходимость ходить за распечатанным документов в другой кабинет и т.д.), что способствует снижению производительности труда, повышению утомляемости сотрудников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93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Транспортировка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dirty="0"/>
              <a:t>Важно учитывать, что движение материалов не добавляет ценности.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3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Излишняя обработка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Данный вид потерь зачастую возникает вследствие неправильного понимания сотрудником поставленной перед ним задачи и, как следствие, приводит к выполнению большего объема работ и увеличению времени протекания процесса.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Излишние запасы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Этот вид потерь зачастую является следствием перепроизводства и, возможной причиной появления таких потерь, как транспортировка и дефекты. В образовательной организации эта потеря часто представлена стопками документов, излишними запасами канцтоваров на рабочих столах сотрудников и в шкафах </a:t>
            </a:r>
            <a:r>
              <a:rPr lang="ru-RU" dirty="0" smtClean="0"/>
              <a:t>кабинетов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5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i="1" dirty="0" smtClean="0">
                <a:latin typeface="Gabriola" panose="04040605051002020D02" pitchFamily="82" charset="0"/>
              </a:rPr>
              <a:t>« Чтобы делать что-то иначе, надо уметь и видеть иначе»</a:t>
            </a:r>
          </a:p>
          <a:p>
            <a:pPr marL="0" indent="0" algn="ctr">
              <a:buNone/>
            </a:pPr>
            <a:r>
              <a:rPr lang="ru-RU" sz="4400" dirty="0" smtClean="0">
                <a:latin typeface="Gabriola" panose="04040605051002020D02" pitchFamily="82" charset="0"/>
              </a:rPr>
              <a:t>Пол </a:t>
            </a:r>
            <a:r>
              <a:rPr lang="ru-RU" sz="4400" dirty="0" err="1" smtClean="0">
                <a:latin typeface="Gabriola" panose="04040605051002020D02" pitchFamily="82" charset="0"/>
              </a:rPr>
              <a:t>Эллер</a:t>
            </a:r>
            <a:r>
              <a:rPr lang="ru-RU" sz="4400" dirty="0" smtClean="0">
                <a:latin typeface="Gabriola" panose="04040605051002020D02" pitchFamily="82" charset="0"/>
              </a:rPr>
              <a:t>, глава корпорации </a:t>
            </a:r>
            <a:r>
              <a:rPr lang="en-US" sz="4400" dirty="0" smtClean="0">
                <a:latin typeface="Gabriola" panose="04040605051002020D02" pitchFamily="82" charset="0"/>
              </a:rPr>
              <a:t>Xerox</a:t>
            </a:r>
            <a:endParaRPr lang="ru-RU" sz="4400" dirty="0" smtClean="0">
              <a:latin typeface="Gabriola" panose="04040605051002020D02" pitchFamily="8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Дефекты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92373"/>
            <a:ext cx="87129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Этот вид потерь возникает в процессе подготовки документов (материалов), не соответствующих требованиям потребителя, что влечет за собой использование дополнительных временных и человеческих затрат на устранение выявленных дефектов (доработка, корректировка документов). Данный вид потерь возникает вследствие отсутствия/недостаточной степени контроля при подготовке документов, несоответствия квалификации сотрудника исполняемым обязанностям или сбоям в работе </a:t>
            </a:r>
            <a:r>
              <a:rPr lang="ru-RU" sz="2800" dirty="0" smtClean="0"/>
              <a:t>оборудования </a:t>
            </a:r>
            <a:r>
              <a:rPr lang="ru-RU" sz="2800" dirty="0"/>
              <a:t>(техники).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9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Неиспользованный </a:t>
            </a:r>
            <a:r>
              <a:rPr lang="ru-RU" dirty="0">
                <a:solidFill>
                  <a:srgbClr val="FF0000"/>
                </a:solidFill>
              </a:rPr>
              <a:t>человеческий </a:t>
            </a:r>
            <a:r>
              <a:rPr lang="ru-RU" dirty="0" smtClean="0">
                <a:solidFill>
                  <a:srgbClr val="FF0000"/>
                </a:solidFill>
              </a:rPr>
              <a:t>потенциал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Данный вид потерь возникает в случае, когда руководитель в процессе поиска решения задач отказывается от идей сотрудников. Зачастую это приводит </a:t>
            </a:r>
            <a:r>
              <a:rPr lang="ru-RU" sz="3600" dirty="0" smtClean="0"/>
              <a:t>к потере </a:t>
            </a:r>
            <a:r>
              <a:rPr lang="ru-RU" sz="3600" dirty="0"/>
              <a:t>возможностей совершенствования процесса: потере навыков, идей, времени.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Потери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788" y="1889820"/>
            <a:ext cx="4834880" cy="2049091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Сократить потери - значит устранить все, что увеличивает затраты времени, капитала и ресурсов, необходимых для выполнения работы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6161369" y="5192781"/>
            <a:ext cx="1745174" cy="79757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414014" y="5350899"/>
            <a:ext cx="1524468" cy="45899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68705" y="5387188"/>
            <a:ext cx="1586794" cy="4687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Капля 7"/>
          <p:cNvSpPr/>
          <p:nvPr/>
        </p:nvSpPr>
        <p:spPr>
          <a:xfrm rot="18800370">
            <a:off x="6941847" y="4802236"/>
            <a:ext cx="365639" cy="370798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53200" y="5226360"/>
            <a:ext cx="962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</a:t>
            </a:r>
          </a:p>
        </p:txBody>
      </p:sp>
      <p:sp>
        <p:nvSpPr>
          <p:cNvPr id="10" name="Shape 9"/>
          <p:cNvSpPr/>
          <p:nvPr/>
        </p:nvSpPr>
        <p:spPr>
          <a:xfrm>
            <a:off x="5123668" y="1889820"/>
            <a:ext cx="3856790" cy="2808465"/>
          </a:xfrm>
          <a:prstGeom prst="funnel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4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4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7426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C00000"/>
                </a:solidFill>
                <a:latin typeface="Calibri" pitchFamily="34" charset="0"/>
              </a:rPr>
              <a:t>Стандарты «бережливого производства»: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7153" y="1556792"/>
            <a:ext cx="8681655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5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5"/>
            <a:ext cx="8229600" cy="1224137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0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Бережлиивое</a:t>
            </a:r>
            <a:r>
              <a:rPr lang="ru-RU" b="1" dirty="0" smtClean="0"/>
              <a:t> </a:t>
            </a:r>
            <a:r>
              <a:rPr lang="ru-RU" b="1" dirty="0" err="1" smtClean="0"/>
              <a:t>произвоодство</a:t>
            </a:r>
            <a:r>
              <a:rPr lang="ru-RU" dirty="0"/>
              <a:t> (</a:t>
            </a:r>
            <a:r>
              <a:rPr lang="ru-RU" dirty="0" smtClean="0"/>
              <a:t>от англ.</a:t>
            </a:r>
            <a:r>
              <a:rPr lang="ru-RU" dirty="0"/>
              <a:t> </a:t>
            </a:r>
            <a:r>
              <a:rPr lang="ru-RU" i="1" dirty="0" err="1"/>
              <a:t>lean</a:t>
            </a:r>
            <a:r>
              <a:rPr lang="ru-RU" i="1" dirty="0"/>
              <a:t> </a:t>
            </a:r>
            <a:r>
              <a:rPr lang="ru-RU" i="1" dirty="0" err="1"/>
              <a:t>production</a:t>
            </a:r>
            <a:r>
              <a:rPr lang="ru-RU" i="1" dirty="0"/>
              <a:t>, </a:t>
            </a:r>
            <a:r>
              <a:rPr lang="ru-RU" i="1" dirty="0" err="1"/>
              <a:t>lean</a:t>
            </a:r>
            <a:r>
              <a:rPr lang="ru-RU" i="1" dirty="0"/>
              <a:t> </a:t>
            </a:r>
            <a:r>
              <a:rPr lang="ru-RU" i="1" dirty="0" err="1"/>
              <a:t>manufacturing</a:t>
            </a:r>
            <a:r>
              <a:rPr lang="ru-RU" dirty="0"/>
              <a:t>) </a:t>
            </a:r>
            <a:r>
              <a:rPr lang="ru-RU" dirty="0" smtClean="0"/>
              <a:t>- концепция управления организацией, </a:t>
            </a:r>
            <a:r>
              <a:rPr lang="ru-RU" dirty="0"/>
              <a:t>которая основана на постоянном стремлении предприятия к устранению всех видов потерь. Бережливое производство предполагает вовлечение в процесс оптимизации каждого сотрудника и максимальную ориентацию на потребителя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7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Бережливое производство – это особая концепция управления, включающая в себя инструментарий, позволяющий управлять организацией быстрее, экономичнее и эффективней.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77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Бережливое </a:t>
            </a:r>
            <a:r>
              <a:rPr lang="ru-RU" altLang="ru-RU" dirty="0" smtClean="0"/>
              <a:t>производство: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– особая </a:t>
            </a:r>
            <a:r>
              <a:rPr lang="ru-RU" dirty="0"/>
              <a:t>концепция управления, включающая в себя инструментарий, позволяющий управлять организацией быстрее, экономичнее и эффективней.</a:t>
            </a:r>
          </a:p>
          <a:p>
            <a:pPr marL="0" indent="0">
              <a:buNone/>
            </a:pPr>
            <a:r>
              <a:rPr lang="ru-RU" dirty="0" smtClean="0"/>
              <a:t>– концепция </a:t>
            </a:r>
            <a:r>
              <a:rPr lang="ru-RU" dirty="0"/>
              <a:t>менеджмента, основанная на постоянном стремлении к выявлению и устранению всех видов потерь, возникающих в процессе деятельности организации.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74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Генри Форд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Рисунок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6" t="20197" r="14218"/>
          <a:stretch>
            <a:fillRect/>
          </a:stretch>
        </p:blipFill>
        <p:spPr bwMode="auto">
          <a:xfrm>
            <a:off x="5005467" y="1573561"/>
            <a:ext cx="4059268" cy="3871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160788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b="1" dirty="0">
                <a:latin typeface="Arial" panose="020B0604020202020204" pitchFamily="34" charset="0"/>
              </a:rPr>
              <a:t>1914</a:t>
            </a:r>
            <a:r>
              <a:rPr lang="en-US" altLang="ru-RU" b="1" dirty="0">
                <a:latin typeface="Arial" panose="020B0604020202020204" pitchFamily="34" charset="0"/>
              </a:rPr>
              <a:t> </a:t>
            </a:r>
            <a:r>
              <a:rPr lang="ru-RU" altLang="ru-RU" b="1" dirty="0">
                <a:latin typeface="Arial" panose="020B0604020202020204" pitchFamily="34" charset="0"/>
              </a:rPr>
              <a:t>г</a:t>
            </a:r>
            <a:r>
              <a:rPr lang="ru-RU" altLang="ru-RU" dirty="0">
                <a:latin typeface="Arial" panose="020B0604020202020204" pitchFamily="34" charset="0"/>
              </a:rPr>
              <a:t>.- создал первую в мире модель производственного потока, в основу которого легло передвижение обрабатываемого изделия между процессами с использованием конвейера. Это произвело революцию сначала в автомобилестроении, а потом и во всей промышленности.</a:t>
            </a:r>
          </a:p>
          <a:p>
            <a:endParaRPr lang="ru-RU" altLang="ru-RU" b="1" dirty="0">
              <a:latin typeface="Arial" panose="020B0604020202020204" pitchFamily="34" charset="0"/>
            </a:endParaRPr>
          </a:p>
          <a:p>
            <a:r>
              <a:rPr lang="ru-RU" altLang="ru-RU" b="1" dirty="0">
                <a:latin typeface="Arial" panose="020B0604020202020204" pitchFamily="34" charset="0"/>
              </a:rPr>
              <a:t>За период 1910-1921 </a:t>
            </a:r>
            <a:r>
              <a:rPr lang="ru-RU" altLang="ru-RU" b="1" dirty="0" err="1">
                <a:latin typeface="Arial" panose="020B0604020202020204" pitchFamily="34" charset="0"/>
              </a:rPr>
              <a:t>г.г</a:t>
            </a:r>
            <a:r>
              <a:rPr lang="ru-RU" altLang="ru-RU" b="1" dirty="0">
                <a:latin typeface="Arial" panose="020B0604020202020204" pitchFamily="34" charset="0"/>
              </a:rPr>
              <a:t>.: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dirty="0">
                <a:latin typeface="Arial" panose="020B0604020202020204" pitchFamily="34" charset="0"/>
              </a:rPr>
              <a:t>Снижены цены на автомобили в 2,5 раза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dirty="0">
                <a:latin typeface="Arial" panose="020B0604020202020204" pitchFamily="34" charset="0"/>
              </a:rPr>
              <a:t>Увеличен выпуск автомобилей в 67 раз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dirty="0">
                <a:latin typeface="Arial" panose="020B0604020202020204" pitchFamily="34" charset="0"/>
              </a:rPr>
              <a:t>Увеличен объем реализации в 27 раз</a:t>
            </a:r>
          </a:p>
        </p:txBody>
      </p:sp>
    </p:spTree>
    <p:extLst>
      <p:ext uri="{BB962C8B-B14F-4D97-AF65-F5344CB8AC3E}">
        <p14:creationId xmlns:p14="http://schemas.microsoft.com/office/powerpoint/2010/main" val="21289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Алексей Капитонович </a:t>
            </a:r>
            <a:r>
              <a:rPr lang="ru-RU" dirty="0" err="1" smtClean="0"/>
              <a:t>Гастев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28999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СССР видным деятелем в области НОТ и производства был Алексей Капитонович </a:t>
            </a:r>
            <a:r>
              <a:rPr lang="ru-RU" alt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Гастев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3663" eaLnBrk="1" hangingPunct="1"/>
            <a:r>
              <a:rPr lang="ru-RU" altLang="ru-RU" sz="2000" b="1" dirty="0">
                <a:latin typeface="Arial" panose="020B0604020202020204" pitchFamily="34" charset="0"/>
              </a:rPr>
              <a:t>1917 г. </a:t>
            </a:r>
            <a:r>
              <a:rPr lang="ru-RU" altLang="ru-RU" sz="2000" dirty="0">
                <a:latin typeface="Arial" panose="020B0604020202020204" pitchFamily="34" charset="0"/>
              </a:rPr>
              <a:t>- возглавил Всероссийский Профсоюз металлистов</a:t>
            </a:r>
          </a:p>
          <a:p>
            <a:pPr marL="93663" eaLnBrk="1" hangingPunct="1"/>
            <a:r>
              <a:rPr lang="ru-RU" altLang="ru-RU" sz="2000" b="1" dirty="0">
                <a:latin typeface="Arial" panose="020B0604020202020204" pitchFamily="34" charset="0"/>
              </a:rPr>
              <a:t>1921 г. </a:t>
            </a:r>
            <a:r>
              <a:rPr lang="ru-RU" altLang="ru-RU" sz="2000" dirty="0" smtClean="0">
                <a:latin typeface="Arial" panose="020B0604020202020204" pitchFamily="34" charset="0"/>
              </a:rPr>
              <a:t>-. </a:t>
            </a:r>
            <a:r>
              <a:rPr lang="ru-RU" altLang="ru-RU" sz="2000" dirty="0">
                <a:latin typeface="Arial" panose="020B0604020202020204" pitchFamily="34" charset="0"/>
              </a:rPr>
              <a:t>Получена поддержка всех идей, направленных на научную организацию труда (НОТ) </a:t>
            </a:r>
            <a:r>
              <a:rPr lang="ru-RU" altLang="ru-RU" sz="2000" dirty="0" smtClean="0">
                <a:latin typeface="Arial" panose="020B0604020202020204" pitchFamily="34" charset="0"/>
              </a:rPr>
              <a:t>В.И. Лениным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2000" b="1" dirty="0">
                <a:latin typeface="Arial" panose="020B0604020202020204" pitchFamily="34" charset="0"/>
              </a:rPr>
              <a:t> 1925 г.</a:t>
            </a:r>
            <a:r>
              <a:rPr lang="ru-RU" altLang="ru-RU" sz="2000" dirty="0">
                <a:latin typeface="Arial" panose="020B0604020202020204" pitchFamily="34" charset="0"/>
              </a:rPr>
              <a:t> - всеобуч НОТ</a:t>
            </a:r>
          </a:p>
          <a:p>
            <a:pPr eaLnBrk="1" hangingPunct="1"/>
            <a:r>
              <a:rPr lang="ru-RU" altLang="ru-RU" sz="2000" b="1" dirty="0">
                <a:latin typeface="Arial" panose="020B0604020202020204" pitchFamily="34" charset="0"/>
              </a:rPr>
              <a:t> 1925 г.</a:t>
            </a:r>
            <a:r>
              <a:rPr lang="ru-RU" altLang="ru-RU" sz="2000" dirty="0">
                <a:latin typeface="Arial" panose="020B0604020202020204" pitchFamily="34" charset="0"/>
              </a:rPr>
              <a:t> - открыто АО «УСТАНОВКА», которое 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latin typeface="Arial" panose="020B0604020202020204" pitchFamily="34" charset="0"/>
              </a:rPr>
              <a:t>на хозрасчетных началах готовило кадры </a:t>
            </a:r>
            <a:r>
              <a:rPr lang="ru-RU" altLang="ru-RU" sz="2000" dirty="0" smtClean="0">
                <a:latin typeface="Arial" panose="020B0604020202020204" pitchFamily="34" charset="0"/>
              </a:rPr>
              <a:t>для</a:t>
            </a:r>
          </a:p>
          <a:p>
            <a:pPr marL="0" indent="0" eaLnBrk="1" hangingPunct="1">
              <a:buNone/>
            </a:pPr>
            <a:r>
              <a:rPr lang="ru-RU" altLang="ru-RU" sz="2000" dirty="0" smtClean="0">
                <a:latin typeface="Arial" panose="020B0604020202020204" pitchFamily="34" charset="0"/>
              </a:rPr>
              <a:t>промышленности</a:t>
            </a:r>
            <a:endParaRPr lang="ru-RU" altLang="ru-RU" sz="2400" b="1" i="1" u="sng" dirty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" y="5589239"/>
            <a:ext cx="8229600" cy="11322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5589240"/>
            <a:ext cx="800323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Зеваки говорят о заграничных чудесах и распускают слюни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А ты сам сделай чудо у себя дома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Если решил – действуй!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>
              <a:spcBef>
                <a:spcPct val="20000"/>
              </a:spcBef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А.К.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Гастев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Развитие теории и практики менеджмента в России. Ч.2: А.К. Гасте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327" y="3102837"/>
            <a:ext cx="1656665" cy="241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8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Таити Оно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248" y="1916832"/>
            <a:ext cx="240982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528" y="1268760"/>
            <a:ext cx="59046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latin typeface="Arial" panose="020B0604020202020204" pitchFamily="34" charset="0"/>
              </a:rPr>
              <a:t>Таити Оно</a:t>
            </a:r>
            <a:r>
              <a:rPr lang="ru-RU" altLang="ru-RU" sz="2000" dirty="0">
                <a:latin typeface="Arial" panose="020B0604020202020204" pitchFamily="34" charset="0"/>
              </a:rPr>
              <a:t> (1912-1990)</a:t>
            </a:r>
          </a:p>
          <a:p>
            <a:endParaRPr lang="ru-RU" altLang="ru-RU" sz="2000" dirty="0" smtClean="0">
              <a:latin typeface="Arial" panose="020B0604020202020204" pitchFamily="34" charset="0"/>
            </a:endParaRPr>
          </a:p>
          <a:p>
            <a:r>
              <a:rPr lang="ru-RU" altLang="ru-RU" sz="2000" dirty="0" smtClean="0">
                <a:latin typeface="Arial" panose="020B0604020202020204" pitchFamily="34" charset="0"/>
              </a:rPr>
              <a:t>Создал </a:t>
            </a:r>
            <a:r>
              <a:rPr lang="ru-RU" altLang="ru-RU" sz="2000" dirty="0">
                <a:latin typeface="Arial" panose="020B0604020202020204" pitchFamily="34" charset="0"/>
              </a:rPr>
              <a:t>концепцию управления производственным предприятием, основанную на: </a:t>
            </a:r>
          </a:p>
          <a:p>
            <a:endParaRPr lang="ru-RU" altLang="ru-RU" sz="7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sz="2000" dirty="0">
                <a:latin typeface="Arial" panose="020B0604020202020204" pitchFamily="34" charset="0"/>
              </a:rPr>
              <a:t>постоянном стремлении к устранению всех видов потерь,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altLang="ru-RU" sz="7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sz="2000" dirty="0">
                <a:latin typeface="Arial" panose="020B0604020202020204" pitchFamily="34" charset="0"/>
              </a:rPr>
              <a:t>оценке ценности продукта для конечного     потребителя на каждом этапе его создания,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altLang="ru-RU" sz="7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sz="2000" dirty="0">
                <a:latin typeface="Arial" panose="020B0604020202020204" pitchFamily="34" charset="0"/>
              </a:rPr>
              <a:t>вовлечении в процесс оптимизации бизнеса каждого сотрудника,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altLang="ru-RU" sz="7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sz="2000" dirty="0">
                <a:latin typeface="Arial" panose="020B0604020202020204" pitchFamily="34" charset="0"/>
              </a:rPr>
              <a:t>максимальной ориентации на потребителя,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altLang="ru-RU" sz="7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ru-RU" sz="2000" dirty="0">
                <a:latin typeface="Arial" panose="020B0604020202020204" pitchFamily="34" charset="0"/>
              </a:rPr>
              <a:t>планомерном сокращении процессов и операций, добавляющих ценности.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41301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Внедрение бережливого производства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968" y="180221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Бережливое производство внедрили:</a:t>
            </a:r>
          </a:p>
          <a:p>
            <a:pPr>
              <a:buFontTx/>
              <a:buChar char="-"/>
            </a:pPr>
            <a:r>
              <a:rPr lang="ru-RU" dirty="0" smtClean="0"/>
              <a:t>80-90 % предприятий Японии;</a:t>
            </a:r>
          </a:p>
          <a:p>
            <a:pPr>
              <a:buFontTx/>
              <a:buChar char="-"/>
            </a:pPr>
            <a:r>
              <a:rPr lang="ru-RU" dirty="0" smtClean="0"/>
              <a:t>60 % предприятия США;</a:t>
            </a:r>
          </a:p>
          <a:p>
            <a:pPr>
              <a:buFontTx/>
              <a:buChar char="-"/>
            </a:pPr>
            <a:r>
              <a:rPr lang="ru-RU" dirty="0" smtClean="0"/>
              <a:t>50 % европейских предприятий;</a:t>
            </a:r>
          </a:p>
          <a:p>
            <a:pPr>
              <a:buFontTx/>
              <a:buChar char="-"/>
            </a:pPr>
            <a:r>
              <a:rPr lang="ru-RU" dirty="0" smtClean="0"/>
              <a:t>5% российских предприятий.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E30FF6-EF5A-427F-A3D6-3A4C16ECBD2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974</Words>
  <Application>Microsoft Office PowerPoint</Application>
  <PresentationFormat>Экран (4:3)</PresentationFormat>
  <Paragraphs>164</Paragraphs>
  <Slides>24</Slides>
  <Notes>23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CorelDRAW</vt:lpstr>
      <vt:lpstr>Внедрение концепции бережливого производства в организацию процессов университета</vt:lpstr>
      <vt:lpstr>Презентация PowerPoint</vt:lpstr>
      <vt:lpstr>Презентация PowerPoint</vt:lpstr>
      <vt:lpstr>Презентация PowerPoint</vt:lpstr>
      <vt:lpstr>Бережливое производство:</vt:lpstr>
      <vt:lpstr>Генри Форд</vt:lpstr>
      <vt:lpstr>Алексей Капитонович Гастев</vt:lpstr>
      <vt:lpstr>Таити Оно</vt:lpstr>
      <vt:lpstr>Внедрение бережливого производства</vt:lpstr>
      <vt:lpstr>Перечень образовательных организаций</vt:lpstr>
      <vt:lpstr>Принципы бережливого производства </vt:lpstr>
      <vt:lpstr>Из чего состоит процесс?</vt:lpstr>
      <vt:lpstr>8 Основных видов потерь</vt:lpstr>
      <vt:lpstr>Перепроизводство</vt:lpstr>
      <vt:lpstr>Ожидание</vt:lpstr>
      <vt:lpstr>Перемещение </vt:lpstr>
      <vt:lpstr>Транспортировка</vt:lpstr>
      <vt:lpstr>Излишняя обработка</vt:lpstr>
      <vt:lpstr>Излишние запасы</vt:lpstr>
      <vt:lpstr>Дефекты</vt:lpstr>
      <vt:lpstr>Неиспользованный человеческий потенциал</vt:lpstr>
      <vt:lpstr>Потери</vt:lpstr>
      <vt:lpstr>Стандарты «бережливого производства»: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Эдуард</cp:lastModifiedBy>
  <cp:revision>111</cp:revision>
  <cp:lastPrinted>2021-03-15T11:17:52Z</cp:lastPrinted>
  <dcterms:created xsi:type="dcterms:W3CDTF">2011-12-19T11:24:36Z</dcterms:created>
  <dcterms:modified xsi:type="dcterms:W3CDTF">2021-03-17T14:17:53Z</dcterms:modified>
</cp:coreProperties>
</file>