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4" r:id="rId8"/>
    <p:sldId id="265" r:id="rId9"/>
    <p:sldId id="266" r:id="rId10"/>
    <p:sldId id="271" r:id="rId11"/>
    <p:sldId id="272" r:id="rId12"/>
    <p:sldId id="273" r:id="rId13"/>
    <p:sldId id="274" r:id="rId14"/>
    <p:sldId id="275" r:id="rId15"/>
    <p:sldId id="267" r:id="rId16"/>
    <p:sldId id="268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6" d="100"/>
          <a:sy n="76" d="100"/>
        </p:scale>
        <p:origin x="917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566F6-ED96-404A-9198-22599B4271E3}" type="datetimeFigureOut">
              <a:rPr lang="ru-RU" smtClean="0"/>
              <a:t>14.03.2023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27159360-6A3B-418D-B38C-4633353792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94539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566F6-ED96-404A-9198-22599B4271E3}" type="datetimeFigureOut">
              <a:rPr lang="ru-RU" smtClean="0"/>
              <a:t>14.03.2023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7159360-6A3B-418D-B38C-4633353792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20674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566F6-ED96-404A-9198-22599B4271E3}" type="datetimeFigureOut">
              <a:rPr lang="ru-RU" smtClean="0"/>
              <a:t>14.03.2023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7159360-6A3B-418D-B38C-4633353792E5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923527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566F6-ED96-404A-9198-22599B4271E3}" type="datetimeFigureOut">
              <a:rPr lang="ru-RU" smtClean="0"/>
              <a:t>14.03.2023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7159360-6A3B-418D-B38C-4633353792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22673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566F6-ED96-404A-9198-22599B4271E3}" type="datetimeFigureOut">
              <a:rPr lang="ru-RU" smtClean="0"/>
              <a:t>14.03.2023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7159360-6A3B-418D-B38C-4633353792E5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800543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566F6-ED96-404A-9198-22599B4271E3}" type="datetimeFigureOut">
              <a:rPr lang="ru-RU" smtClean="0"/>
              <a:t>14.03.2023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7159360-6A3B-418D-B38C-4633353792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03116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566F6-ED96-404A-9198-22599B4271E3}" type="datetimeFigureOut">
              <a:rPr lang="ru-RU" smtClean="0"/>
              <a:t>14.03.2023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59360-6A3B-418D-B38C-4633353792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19732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566F6-ED96-404A-9198-22599B4271E3}" type="datetimeFigureOut">
              <a:rPr lang="ru-RU" smtClean="0"/>
              <a:t>14.03.2023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59360-6A3B-418D-B38C-4633353792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61850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566F6-ED96-404A-9198-22599B4271E3}" type="datetimeFigureOut">
              <a:rPr lang="ru-RU" smtClean="0"/>
              <a:t>14.03.2023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59360-6A3B-418D-B38C-4633353792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46846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566F6-ED96-404A-9198-22599B4271E3}" type="datetimeFigureOut">
              <a:rPr lang="ru-RU" smtClean="0"/>
              <a:t>14.03.2023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7159360-6A3B-418D-B38C-4633353792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50816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566F6-ED96-404A-9198-22599B4271E3}" type="datetimeFigureOut">
              <a:rPr lang="ru-RU" smtClean="0"/>
              <a:t>14.03.2023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7159360-6A3B-418D-B38C-4633353792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12842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566F6-ED96-404A-9198-22599B4271E3}" type="datetimeFigureOut">
              <a:rPr lang="ru-RU" smtClean="0"/>
              <a:t>14.03.2023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7159360-6A3B-418D-B38C-4633353792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92014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566F6-ED96-404A-9198-22599B4271E3}" type="datetimeFigureOut">
              <a:rPr lang="ru-RU" smtClean="0"/>
              <a:t>14.03.2023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59360-6A3B-418D-B38C-4633353792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02713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566F6-ED96-404A-9198-22599B4271E3}" type="datetimeFigureOut">
              <a:rPr lang="ru-RU" smtClean="0"/>
              <a:t>14.03.2023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59360-6A3B-418D-B38C-4633353792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05835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566F6-ED96-404A-9198-22599B4271E3}" type="datetimeFigureOut">
              <a:rPr lang="ru-RU" smtClean="0"/>
              <a:t>14.03.2023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59360-6A3B-418D-B38C-4633353792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5714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566F6-ED96-404A-9198-22599B4271E3}" type="datetimeFigureOut">
              <a:rPr lang="ru-RU" smtClean="0"/>
              <a:t>14.03.2023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7159360-6A3B-418D-B38C-4633353792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20418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B566F6-ED96-404A-9198-22599B4271E3}" type="datetimeFigureOut">
              <a:rPr lang="ru-RU" smtClean="0"/>
              <a:t>14.03.2023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27159360-6A3B-418D-B38C-4633353792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73379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07F0B99-DB4A-48E8-BA1F-5778FA714C6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Социальная реклама. 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Виды и функции.</a:t>
            </a:r>
          </a:p>
        </p:txBody>
      </p:sp>
    </p:spTree>
    <p:extLst>
      <p:ext uri="{BB962C8B-B14F-4D97-AF65-F5344CB8AC3E}">
        <p14:creationId xmlns:p14="http://schemas.microsoft.com/office/powerpoint/2010/main" val="21293895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694C469-F9F0-416D-BA50-E4D49C103F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ржанию:</a:t>
            </a:r>
            <a:b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E0278D0-7C56-43A9-8461-B1E363CA21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1" y="1627833"/>
            <a:ext cx="9167359" cy="5044272"/>
          </a:xfrm>
        </p:spPr>
        <p:txBody>
          <a:bodyPr>
            <a:noAutofit/>
          </a:bodyPr>
          <a:lstStyle/>
          <a:p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en-US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кл</a:t>
            </a:r>
            <a:r>
              <a:rPr lang="en-US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en-US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</a:t>
            </a:r>
            <a:r>
              <a:rPr lang="en-US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нн</a:t>
            </a:r>
            <a:r>
              <a:rPr lang="en-US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</a:t>
            </a:r>
            <a:r>
              <a:rPr lang="en-US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й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эт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вид с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ци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льн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й р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кл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мы, н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вл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нный н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привл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ни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вним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ния, вн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др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ни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р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спр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ни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бщ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ств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ких-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либ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ри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льных ц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нн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й, взгляд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или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жд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ний.</a:t>
            </a:r>
          </a:p>
          <a:p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en-US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кл</a:t>
            </a:r>
            <a:r>
              <a:rPr lang="en-US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en-US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en-US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en-US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мм</a:t>
            </a:r>
            <a:r>
              <a:rPr lang="en-US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рч</a:t>
            </a:r>
            <a:r>
              <a:rPr lang="en-US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ских </a:t>
            </a:r>
            <a:r>
              <a:rPr lang="en-US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рг</a:t>
            </a:r>
            <a:r>
              <a:rPr lang="en-US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низ</a:t>
            </a:r>
            <a:r>
              <a:rPr lang="en-US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ций, </a:t>
            </a:r>
            <a:r>
              <a:rPr lang="en-US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en-US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кж</a:t>
            </a:r>
            <a:r>
              <a:rPr lang="en-US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en-US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зличных пр</a:t>
            </a:r>
            <a:r>
              <a:rPr lang="en-US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oe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кт</a:t>
            </a:r>
            <a:r>
              <a:rPr lang="en-US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в, с</a:t>
            </a:r>
            <a:r>
              <a:rPr lang="en-US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бытий, м</a:t>
            </a:r>
            <a:r>
              <a:rPr lang="en-US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en-US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приятий или пр</a:t>
            </a:r>
            <a:r>
              <a:rPr lang="en-US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</a:t>
            </a:r>
            <a:r>
              <a:rPr lang="en-US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мм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эт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вид с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ци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льн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й р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кл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мы, н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вл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нный н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рмир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ни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п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дд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рж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ни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инт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р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зличным н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мм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рч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ским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рг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низ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циям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движ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ниям, пр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oe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кт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м, м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приятиям и с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бытиям, н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нных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св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ю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ни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ци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льн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o-o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бщ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ств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нных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бл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 и н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привл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ни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вним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ния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бщ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ств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ним.</a:t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</a:t>
            </a:r>
            <a:r>
              <a:rPr lang="en-US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рм</a:t>
            </a:r>
            <a:r>
              <a:rPr lang="en-US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ци</a:t>
            </a:r>
            <a:r>
              <a:rPr lang="en-US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нн</a:t>
            </a:r>
            <a:r>
              <a:rPr lang="en-US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o-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</a:t>
            </a:r>
            <a:r>
              <a:rPr lang="en-US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</a:t>
            </a:r>
            <a:r>
              <a:rPr lang="en-US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тит</a:t>
            </a:r>
            <a:r>
              <a:rPr lang="en-US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льск</a:t>
            </a:r>
            <a:r>
              <a:rPr lang="en-US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эт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вид с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ци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льн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й р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кл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мы, с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рж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щий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с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звёрн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ю инф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рм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цию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ю-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либ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 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н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сящий пр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тит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льский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х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кт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р.</a:t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76023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E360059-305F-4619-9D8C-BBC1556912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341644"/>
            <a:ext cx="8911687" cy="605134"/>
          </a:xfrm>
        </p:spPr>
        <p:txBody>
          <a:bodyPr>
            <a:normAutofit fontScale="90000"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тип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зчик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a:</a:t>
            </a:r>
            <a:b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5E14654-D1A6-49BB-BA60-AC1EAD1EF8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49863" y="1055077"/>
            <a:ext cx="9978013" cy="4856145"/>
          </a:xfrm>
        </p:spPr>
        <p:txBody>
          <a:bodyPr>
            <a:noAutofit/>
          </a:bodyPr>
          <a:lstStyle/>
          <a:p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рств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нн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 с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ци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льн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 р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кл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эт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кл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a,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щ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ae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 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рств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нными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инстит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ми (т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кими, к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к: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рмия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р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зличны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o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вл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минист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рств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в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мств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инсп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кции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сл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жбы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и н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вл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нн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 н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o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ни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 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з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щит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инт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этих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инстит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ци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льн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 р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кл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НК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это реклама, размещаемая некоммерческими организациями (фондами, общественными движениями, объединениями и т.д.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ци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льн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 р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кл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мм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рч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ских стр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кт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это вид социальной рекламы, размещаемый различными коммерческими организациями по своей инициативе и за свой счёт.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бщ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ств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нн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 с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ци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льн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 р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кл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эт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вид с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ци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льн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й р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кл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мы, р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щ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ae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мый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иници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тив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e,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счёт и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 лиц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eo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фици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льных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бщ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ств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нных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движ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ний или гр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пп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кж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иници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тив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з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счёт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тд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льных гр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жд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н.</a:t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74328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2B1D1EB-4F33-4AB6-B9D9-0B71444A18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401934"/>
            <a:ext cx="8911687" cy="693336"/>
          </a:xfrm>
        </p:spPr>
        <p:txBody>
          <a:bodyPr>
            <a:normAutofit fontScale="90000"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характеру воздействия:</a:t>
            </a:r>
            <a:b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1EAA796-904A-4FAA-AA1C-A8A605F32F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90057" y="1316334"/>
            <a:ext cx="9414555" cy="5541666"/>
          </a:xfrm>
        </p:spPr>
        <p:txBody>
          <a:bodyPr>
            <a:normAutofit/>
          </a:bodyPr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Призывающая – содержит в себе чёткий призыв к действию. Например, «Будьте примером для детей, живите трезво!»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Вопрошающая – с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ржит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с,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др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нный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ay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дит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к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бы з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вляющий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ться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рж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нии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кл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мы. Н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прим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р, «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чт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жн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ee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т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привычк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или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вь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бёнк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a?»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Тезисная – с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ржит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лённый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зис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к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рый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явн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й ф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рм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скл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ня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ay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дит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рию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ким-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либ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йствиям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или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жд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ниям, н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явн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зыв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ae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 пр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им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щ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ств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или н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тки к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ких-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либ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й п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ния в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бщ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ств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Информирующая – х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кт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риз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ye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тся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звёрн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й инф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рм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ци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й н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ю-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либ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y.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ay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дит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рию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ю в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жн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ю инф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рм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цию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к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 при н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личии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 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o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лённых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тив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изм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нит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ль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ния.</a:t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Комбинированная – в рекламе содержится и некая новая информация для аудитории, и призыв к действию. </a:t>
            </a:r>
          </a:p>
        </p:txBody>
      </p:sp>
    </p:spTree>
    <p:extLst>
      <p:ext uri="{BB962C8B-B14F-4D97-AF65-F5344CB8AC3E}">
        <p14:creationId xmlns:p14="http://schemas.microsoft.com/office/powerpoint/2010/main" val="13306611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6C356D7-8E7C-44DD-8E4F-3BF7DCF51F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72611"/>
          </a:xfrm>
        </p:spPr>
        <p:txBody>
          <a:bodyPr>
            <a:normAutofit fontScale="90000"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формату: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9377E89-EA89-4971-9074-739D02A6CC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Звуковая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Визуально-графическая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Визуально-кинематографическая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Визуально-объектная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Текстовая</a:t>
            </a:r>
          </a:p>
        </p:txBody>
      </p:sp>
    </p:spTree>
    <p:extLst>
      <p:ext uri="{BB962C8B-B14F-4D97-AF65-F5344CB8AC3E}">
        <p14:creationId xmlns:p14="http://schemas.microsoft.com/office/powerpoint/2010/main" val="33104797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8A9EDAD-53DD-455D-9FB6-BDE31EB339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692224"/>
          </a:xfrm>
        </p:spPr>
        <p:txBody>
          <a:bodyPr/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смысловому вектору: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101563B-EE1C-4E1F-84B8-5FA4FC9A09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446963"/>
            <a:ext cx="8915400" cy="4464259"/>
          </a:xfrm>
        </p:spPr>
        <p:txBody>
          <a:bodyPr/>
          <a:lstStyle/>
          <a:p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зитивн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ци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льн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 р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кл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им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ee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 в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кт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 «З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A» (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чт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o-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вильн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oe,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нстр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ктивн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oe,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зид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льн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oe).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eo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бяз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льн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эт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 н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пл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лжн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рж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ться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сл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«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a»,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чн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чт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р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кл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o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бр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щ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ae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тся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вним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ни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oe-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зитивн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oe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явл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ни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с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ётся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жит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льный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бр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з.</a:t>
            </a:r>
          </a:p>
          <a:p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тивн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ци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льн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 р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кл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им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ee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 в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кт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 «ПР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ТИВ» (ч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o-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вильн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o,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ктивн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o,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зр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ющ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o).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т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й р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кл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o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бр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щ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ae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тся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вним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ни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ки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e-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бл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мы, п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дчёркив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ae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тся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их 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бит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льн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бщ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ств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a,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ётся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тивный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бр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 д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ктивных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й п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ния.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576022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C574F77-13DE-464B-B121-9EE4A39177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Функции социальной рекламы: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ED21F80-811A-4E7F-8810-B706AD3AAC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738365"/>
            <a:ext cx="8915400" cy="4172857"/>
          </a:xfrm>
        </p:spPr>
        <p:txBody>
          <a:bodyPr>
            <a:no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интеграция общества; 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профилактика девиантного поведения; 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преодоление различных симптомов общественной патологии; 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медико-социальная профилактика; 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информирование о социально значимых событиях; 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воспитательная; 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адаптационная; 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охранно-защитная.</a:t>
            </a:r>
          </a:p>
        </p:txBody>
      </p:sp>
    </p:spTree>
    <p:extLst>
      <p:ext uri="{BB962C8B-B14F-4D97-AF65-F5344CB8AC3E}">
        <p14:creationId xmlns:p14="http://schemas.microsoft.com/office/powerpoint/2010/main" val="23184616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096CCFF-253B-4607-83E0-7AA38922D7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948268"/>
          </a:xfrm>
        </p:spPr>
        <p:txBody>
          <a:bodyPr>
            <a:norm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Социальная реклама в системе управления социальными службами может использоваться для: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77E59ED-1EB7-41A1-AFD7-BF0A84CA9B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753248"/>
            <a:ext cx="8915400" cy="3480641"/>
          </a:xfrm>
        </p:spPr>
        <p:txBody>
          <a:bodyPr>
            <a:no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прогнозирования изменений социальной ситуации; 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планирования деятельности социальной службы; 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решения социальных проблем; 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формирования престижа социального учреждения в глазах населения и своих сотрудников; 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контроля деятельности социальной службы; 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активизации индивида на разрешение его проблемы через обращение в социальную службу.</a:t>
            </a:r>
          </a:p>
        </p:txBody>
      </p:sp>
    </p:spTree>
    <p:extLst>
      <p:ext uri="{BB962C8B-B14F-4D97-AF65-F5344CB8AC3E}">
        <p14:creationId xmlns:p14="http://schemas.microsoft.com/office/powerpoint/2010/main" val="18318896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95C3EB1B-DE6A-4CB2-AD7D-9A26BFA732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Понятие социальной рекламы все еще не обрело строго закрепленного определения. В профессиональной среде ведется дискуссия, правомерно ли включать в это понятие рекламу на общественно значимые темы, которую заказывают и финансируют государственные структуры. </a:t>
            </a:r>
          </a:p>
        </p:txBody>
      </p:sp>
    </p:spTree>
    <p:extLst>
      <p:ext uri="{BB962C8B-B14F-4D97-AF65-F5344CB8AC3E}">
        <p14:creationId xmlns:p14="http://schemas.microsoft.com/office/powerpoint/2010/main" val="26472327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D5AE04D-F425-4EFD-8AC9-F5C4FB90A8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Социальная реклама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149676B-433C-4B14-974F-A2AF5F8F80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818752"/>
            <a:ext cx="8915400" cy="4092470"/>
          </a:xfrm>
        </p:spPr>
        <p:txBody>
          <a:bodyPr>
            <a:no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это информация, представляющая общественные или государственные интересы и направленная на достижение благотворительных целей, оформленная таким образом, чтобы оказать направленное воздействие на массовое, корпоративное и индивидуальное сознание с целью вызвать определенную реакцию целевой аудитории.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это обозначенная тем или иным способом социальная проблема, заключенная в образный (художественно оформленный) контекст, созданная для воздействия на представления человека об окружающем мире.</a:t>
            </a:r>
          </a:p>
        </p:txBody>
      </p:sp>
    </p:spTree>
    <p:extLst>
      <p:ext uri="{BB962C8B-B14F-4D97-AF65-F5344CB8AC3E}">
        <p14:creationId xmlns:p14="http://schemas.microsoft.com/office/powerpoint/2010/main" val="8242478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851E6D4-31E1-4BCB-8234-1BA0FAECC6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Социальная реклама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5BA9278-4E50-4D2A-9D59-555F43C742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это символически знаковая система, основанная на социально-значимой идее, пропагандирующей какое-либо позитивное явление, и необходимой для работы по созданию, популяризации и реконструкции ценностной стороны жизнедеятельности человека.</a:t>
            </a:r>
          </a:p>
          <a:p>
            <a:pPr marL="0" indent="0">
              <a:buNone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это такая ее разновидность, целью которой является достижение социально-значимых целей, привлечение внимания к делам и проблемам общества, стимулирование пожертвований или спонсорства.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442148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5E36FD8-F6B5-47F0-9276-4BC2ADD143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Социальная реклама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063F219-1D04-41F2-91F1-20536A48F4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это технология решения социальных проблем путем повышения информированности клиентов о возможностях их разрешения, о кризисных ситуациях, которые могут представлять прямую или потенциальную угрозу каждому человеку в отдельности или всему обществу в целом. Имеет целью подтолкнуть людей к переосмыслению ситуации вокруг себя, к активизации усилий по разрешению проблем через личную или общественную деятельность, или через обращение в социальную службу. </a:t>
            </a:r>
          </a:p>
        </p:txBody>
      </p:sp>
    </p:spTree>
    <p:extLst>
      <p:ext uri="{BB962C8B-B14F-4D97-AF65-F5344CB8AC3E}">
        <p14:creationId xmlns:p14="http://schemas.microsoft.com/office/powerpoint/2010/main" val="20153428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92B7439-5558-4A13-BF30-6C73C0BCC5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Социальная реклама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425317A-93E1-4143-8214-D6755AD8FC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это феномен, возникающий на стыке экономической и социальной сфер общественных отношений, способствующие гуманизации общества, пропаганде каких-либо позитивных или борющаяся с негативными явлениями, идея, необходимая для создания новых социальных ценностей или реконструкции старых</a:t>
            </a:r>
          </a:p>
        </p:txBody>
      </p:sp>
    </p:spTree>
    <p:extLst>
      <p:ext uri="{BB962C8B-B14F-4D97-AF65-F5344CB8AC3E}">
        <p14:creationId xmlns:p14="http://schemas.microsoft.com/office/powerpoint/2010/main" val="5109394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04ED7DF-5C74-4782-948C-02AA0588FC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Свойства социальной рекламы: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Общие –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F2618E0-CE8B-4152-9694-91FFB1D188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763296"/>
            <a:ext cx="8915400" cy="3147925"/>
          </a:xfrm>
        </p:spPr>
        <p:txBody>
          <a:bodyPr>
            <a:norm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адресность информации неопределенному кругу лиц;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привлечение внимания к специфическому объекту рекламирования, поддержание внимания к нему и продвижение в общественном сознании; 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платный характер размещения (за исключением определенных льгот)</a:t>
            </a:r>
          </a:p>
        </p:txBody>
      </p:sp>
    </p:spTree>
    <p:extLst>
      <p:ext uri="{BB962C8B-B14F-4D97-AF65-F5344CB8AC3E}">
        <p14:creationId xmlns:p14="http://schemas.microsoft.com/office/powerpoint/2010/main" val="30249586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517AB17-1EED-44B2-B9B7-FB74A78592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Специфические –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FD84B63-C7FF-4710-A003-9B062858D3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отсутствие информации или упоминаний о платных услугах, товарах, коммерческих организациях и индивидуальных предпринимателях, конкретных марках их товаров, товаров, являющихся результатом предпринимательской деятельности некоммерческих организаций;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социально ориентированный характер, то есть, основана на социально-значимой идее и имеет социальное содержание</a:t>
            </a:r>
          </a:p>
        </p:txBody>
      </p:sp>
    </p:spTree>
    <p:extLst>
      <p:ext uri="{BB962C8B-B14F-4D97-AF65-F5344CB8AC3E}">
        <p14:creationId xmlns:p14="http://schemas.microsoft.com/office/powerpoint/2010/main" val="5225942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8498637-5685-49F8-B1FC-ED281F4D1A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Виды социальной рекламы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6300166-478A-4A6F-9521-FB02C4CC39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проблемно-центрированная, 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ценностно-центрированная, 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программно-центрированная, 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событийная, 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имиджевая</a:t>
            </a:r>
          </a:p>
        </p:txBody>
      </p:sp>
    </p:spTree>
    <p:extLst>
      <p:ext uri="{BB962C8B-B14F-4D97-AF65-F5344CB8AC3E}">
        <p14:creationId xmlns:p14="http://schemas.microsoft.com/office/powerpoint/2010/main" val="2386464697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56</TotalTime>
  <Words>1918</Words>
  <Application>Microsoft Office PowerPoint</Application>
  <PresentationFormat>Широкоэкранный</PresentationFormat>
  <Paragraphs>66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1" baseType="lpstr">
      <vt:lpstr>Arial</vt:lpstr>
      <vt:lpstr>Century Gothic</vt:lpstr>
      <vt:lpstr>Times New Roman</vt:lpstr>
      <vt:lpstr>Wingdings 3</vt:lpstr>
      <vt:lpstr>Легкий дым</vt:lpstr>
      <vt:lpstr>Социальная реклама.  Виды и функции.</vt:lpstr>
      <vt:lpstr>Презентация PowerPoint</vt:lpstr>
      <vt:lpstr>Социальная реклама </vt:lpstr>
      <vt:lpstr>Социальная реклама </vt:lpstr>
      <vt:lpstr>Социальная реклама </vt:lpstr>
      <vt:lpstr>Социальная реклама </vt:lpstr>
      <vt:lpstr>Свойства социальной рекламы:  Общие –</vt:lpstr>
      <vt:lpstr>Специфические – </vt:lpstr>
      <vt:lpstr>Виды социальной рекламы </vt:lpstr>
      <vt:lpstr>Пo сoдeржанию: </vt:lpstr>
      <vt:lpstr>Пo типy зaкaзчикa: </vt:lpstr>
      <vt:lpstr>По характеру воздействия: </vt:lpstr>
      <vt:lpstr>По формату: </vt:lpstr>
      <vt:lpstr>По смысловому вектору:</vt:lpstr>
      <vt:lpstr>Функции социальной рекламы: </vt:lpstr>
      <vt:lpstr>Социальная реклама в системе управления социальными службами может использоваться для: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Социальная реклама.  Виды и функции.</dc:title>
  <dc:creator>Наталья Казначеева</dc:creator>
  <cp:lastModifiedBy>Наталья Казначеева</cp:lastModifiedBy>
  <cp:revision>1</cp:revision>
  <dcterms:created xsi:type="dcterms:W3CDTF">2023-03-14T08:03:47Z</dcterms:created>
  <dcterms:modified xsi:type="dcterms:W3CDTF">2023-03-14T09:00:39Z</dcterms:modified>
</cp:coreProperties>
</file>