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306" r:id="rId10"/>
    <p:sldId id="268" r:id="rId11"/>
    <p:sldId id="267" r:id="rId12"/>
    <p:sldId id="308" r:id="rId13"/>
    <p:sldId id="263" r:id="rId14"/>
    <p:sldId id="307" r:id="rId15"/>
    <p:sldId id="264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2" r:id="rId39"/>
    <p:sldId id="293" r:id="rId40"/>
    <p:sldId id="294" r:id="rId41"/>
    <p:sldId id="295" r:id="rId42"/>
    <p:sldId id="296" r:id="rId43"/>
    <p:sldId id="297" r:id="rId44"/>
    <p:sldId id="311" r:id="rId45"/>
    <p:sldId id="309" r:id="rId46"/>
    <p:sldId id="265" r:id="rId47"/>
    <p:sldId id="310" r:id="rId4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88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414" y="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1C615C-A9FD-4A5F-A60E-E3393D3ED563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13A27D-E9B6-4C6D-8152-95EDC8AA73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272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3A27D-E9B6-4C6D-8152-95EDC8AA73E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017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903082"/>
          </a:xfrm>
        </p:spPr>
        <p:txBody>
          <a:bodyPr anchor="b"/>
          <a:lstStyle>
            <a:lvl1pPr algn="ctr">
              <a:defRPr sz="6000" baseline="0"/>
            </a:lvl1pPr>
          </a:lstStyle>
          <a:p>
            <a:r>
              <a:rPr lang="ru-RU" dirty="0" smtClean="0"/>
              <a:t>Тема презентации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55174" y="5833960"/>
            <a:ext cx="9144000" cy="4980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Автор: Фамилия Имя Отчество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219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222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135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49700" y="6400388"/>
            <a:ext cx="2743200" cy="365125"/>
          </a:xfrm>
        </p:spPr>
        <p:txBody>
          <a:bodyPr/>
          <a:lstStyle>
            <a:lvl1pPr>
              <a:defRPr sz="1600"/>
            </a:lvl1pPr>
          </a:lstStyle>
          <a:p>
            <a:fld id="{CAA481B0-1699-4477-8A87-6A3E9C2FDA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283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61115" y="1592826"/>
            <a:ext cx="10515600" cy="95403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dirty="0" smtClean="0"/>
              <a:t>Спасибо за </a:t>
            </a:r>
            <a:br>
              <a:rPr lang="ru-RU" dirty="0" smtClean="0"/>
            </a:br>
            <a:r>
              <a:rPr lang="ru-RU" dirty="0" smtClean="0"/>
              <a:t>внимание!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5839594"/>
            <a:ext cx="10515600" cy="571039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Автор: Фамилия Имя Отчество</a:t>
            </a:r>
          </a:p>
        </p:txBody>
      </p:sp>
    </p:spTree>
    <p:extLst>
      <p:ext uri="{BB962C8B-B14F-4D97-AF65-F5344CB8AC3E}">
        <p14:creationId xmlns:p14="http://schemas.microsoft.com/office/powerpoint/2010/main" val="305045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849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565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619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435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838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283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481B0-1699-4477-8A87-6A3E9C2FDA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521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sdo.pgups.ru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mailto:eios@pgups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gups.ru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tandemservice.ru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912" y="1412919"/>
            <a:ext cx="12115088" cy="903082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Обеспечение функционирования, использование и поддержка электронной информационно-образовательной среды в вузе посредством информационно-коммуникационных технологий</a:t>
            </a:r>
            <a:endParaRPr lang="ru-RU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851052"/>
            <a:ext cx="12192000" cy="498014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Начальник отдела информационных систем Управления информатизации </a:t>
            </a:r>
            <a:r>
              <a:rPr lang="ru-RU" dirty="0" err="1" smtClean="0"/>
              <a:t>Соломатова</a:t>
            </a:r>
            <a:r>
              <a:rPr lang="ru-RU" dirty="0" smtClean="0"/>
              <a:t> Мария Феликсовна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003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4003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Официальный сайт </a:t>
            </a:r>
            <a:r>
              <a:rPr lang="ru-RU" sz="3600" b="1" dirty="0" smtClean="0"/>
              <a:t>Университета (</a:t>
            </a:r>
            <a:r>
              <a:rPr lang="en-US" sz="3600" b="1" dirty="0" smtClean="0"/>
              <a:t>www.pgups.ru</a:t>
            </a:r>
            <a:r>
              <a:rPr lang="ru-RU" sz="3600" b="1" dirty="0" smtClean="0"/>
              <a:t>)</a:t>
            </a:r>
            <a:endParaRPr lang="ru-RU" sz="36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0476" y="940036"/>
            <a:ext cx="10704052" cy="502492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63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11850"/>
          </a:xfrm>
        </p:spPr>
        <p:txBody>
          <a:bodyPr/>
          <a:lstStyle/>
          <a:p>
            <a:pPr algn="ctr"/>
            <a:r>
              <a:rPr lang="ru-RU" b="1" dirty="0" smtClean="0"/>
              <a:t>Учебные планы Университета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839" y="811851"/>
            <a:ext cx="7632180" cy="545155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28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Система подачи заявок Управления </a:t>
            </a:r>
            <a:r>
              <a:rPr lang="ru-RU" sz="3600" b="1" dirty="0" smtClean="0"/>
              <a:t>информатизации (ui.pgups.ru)</a:t>
            </a:r>
            <a:endParaRPr lang="ru-RU" sz="36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12</a:t>
            </a:fld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38" y="3820350"/>
            <a:ext cx="9519304" cy="2290582"/>
          </a:xfrm>
          <a:prstGeom prst="rect">
            <a:avLst/>
          </a:prstGeom>
        </p:spPr>
      </p:pic>
      <p:pic>
        <p:nvPicPr>
          <p:cNvPr id="6" name="Объект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38" y="1325563"/>
            <a:ext cx="9519304" cy="2305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43858" y="2632104"/>
            <a:ext cx="1734797" cy="1754326"/>
          </a:xfrm>
          <a:prstGeom prst="rect">
            <a:avLst/>
          </a:prstGeom>
          <a:solidFill>
            <a:srgbClr val="48887C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Новым сотрудникам нужно заходить в СЭПЗ через Личный кабинет ЭИОС!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207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741"/>
            <a:ext cx="12192000" cy="765655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Личные кабинеты </a:t>
            </a:r>
            <a:r>
              <a:rPr lang="ru-RU" b="1" dirty="0" smtClean="0"/>
              <a:t>ЭИОС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13</a:t>
            </a:fld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356074" y="842169"/>
            <a:ext cx="1112092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Календарь исторических событий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Расписание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занятий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>
                <a:latin typeface="Arial" pitchFamily="34" charset="0"/>
                <a:cs typeface="Arial" pitchFamily="34" charset="0"/>
              </a:rPr>
              <a:t>Журнал посещаемости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занятий (старосты)</a:t>
            </a:r>
            <a:endParaRPr lang="ru-RU" sz="2800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>
                <a:latin typeface="Arial" pitchFamily="34" charset="0"/>
                <a:cs typeface="Arial" pitchFamily="34" charset="0"/>
              </a:rPr>
              <a:t>Электронное портфолио обучающихся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Электронная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зачетная книжка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>
                <a:latin typeface="Arial" pitchFamily="34" charset="0"/>
                <a:cs typeface="Arial" pitchFamily="34" charset="0"/>
              </a:rPr>
              <a:t>Приказы по личному контингенту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обучающихся и сотрудников</a:t>
            </a:r>
            <a:endParaRPr lang="ru-RU" sz="2800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>
                <a:latin typeface="Arial" pitchFamily="34" charset="0"/>
                <a:cs typeface="Arial" pitchFamily="34" charset="0"/>
              </a:rPr>
              <a:t>Модуль заказа справок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обучающимися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Переход в ЕАИСУ для заполнения индивидуального плана работы преподавателя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Переход в систему электронной подачи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заявок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Переход в СДО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Анкетирование сотрудников и обучающихся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1776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741"/>
            <a:ext cx="12192000" cy="765655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Личные кабинеты ЭИОС как единая точка </a:t>
            </a:r>
            <a:r>
              <a:rPr lang="ru-RU" b="1" dirty="0" smtClean="0"/>
              <a:t>входа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14</a:t>
            </a:fld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2189983" y="1042461"/>
            <a:ext cx="7625675" cy="4813257"/>
            <a:chOff x="175398" y="449991"/>
            <a:chExt cx="8863761" cy="5594726"/>
          </a:xfrm>
        </p:grpSpPr>
        <p:sp>
          <p:nvSpPr>
            <p:cNvPr id="6" name="Цилиндр 5"/>
            <p:cNvSpPr/>
            <p:nvPr/>
          </p:nvSpPr>
          <p:spPr>
            <a:xfrm>
              <a:off x="3762488" y="449991"/>
              <a:ext cx="1630392" cy="1375913"/>
            </a:xfrm>
            <a:prstGeom prst="can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350" dirty="0"/>
                <a:t>ЕАИСУ ПГУПС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333511" y="2681005"/>
              <a:ext cx="2489449" cy="855101"/>
            </a:xfrm>
            <a:prstGeom prst="rect">
              <a:avLst/>
            </a:prstGeom>
            <a:solidFill>
              <a:srgbClr val="48877C"/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bg1"/>
                  </a:solidFill>
                </a:rPr>
                <a:t>Личные кабинеты ЭИОС</a:t>
              </a:r>
            </a:p>
            <a:p>
              <a:pPr algn="ctr"/>
              <a:r>
                <a:rPr lang="en-US" sz="1350" dirty="0">
                  <a:solidFill>
                    <a:schemeClr val="bg1"/>
                  </a:solidFill>
                </a:rPr>
                <a:t>my.pgups.ru</a:t>
              </a:r>
              <a:endParaRPr lang="ru-RU" sz="1350" dirty="0">
                <a:solidFill>
                  <a:schemeClr val="bg1"/>
                </a:solidFill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75398" y="5189616"/>
              <a:ext cx="1525215" cy="855101"/>
            </a:xfrm>
            <a:prstGeom prst="rect">
              <a:avLst/>
            </a:prstGeom>
            <a:solidFill>
              <a:srgbClr val="48877C"/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bg1"/>
                  </a:solidFill>
                </a:rPr>
                <a:t>ЭИОС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sdo.pgups.ru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017608" y="5189616"/>
              <a:ext cx="1525215" cy="855101"/>
            </a:xfrm>
            <a:prstGeom prst="rect">
              <a:avLst/>
            </a:prstGeom>
            <a:solidFill>
              <a:srgbClr val="48877C"/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bg1"/>
                  </a:solidFill>
                </a:rPr>
                <a:t>Расписание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rasp</a:t>
              </a:r>
              <a:r>
                <a:rPr lang="ru-RU" sz="1200" dirty="0">
                  <a:solidFill>
                    <a:schemeClr val="bg1"/>
                  </a:solidFill>
                </a:rPr>
                <a:t>.</a:t>
              </a:r>
              <a:r>
                <a:rPr lang="en-US" sz="1200" dirty="0">
                  <a:solidFill>
                    <a:schemeClr val="bg1"/>
                  </a:solidFill>
                </a:rPr>
                <a:t>pgups</a:t>
              </a:r>
              <a:r>
                <a:rPr lang="ru-RU" sz="1200" dirty="0">
                  <a:solidFill>
                    <a:schemeClr val="bg1"/>
                  </a:solidFill>
                </a:rPr>
                <a:t>.</a:t>
              </a:r>
              <a:r>
                <a:rPr lang="en-US" sz="1200" dirty="0">
                  <a:solidFill>
                    <a:schemeClr val="bg1"/>
                  </a:solidFill>
                </a:rPr>
                <a:t>ru 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26145" y="2280316"/>
              <a:ext cx="2135708" cy="461644"/>
            </a:xfrm>
            <a:prstGeom prst="rect">
              <a:avLst/>
            </a:prstGeom>
            <a:solidFill>
              <a:srgbClr val="B7DFC5"/>
            </a:solidFill>
            <a:ln w="12700">
              <a:solidFill>
                <a:srgbClr val="48877C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350" dirty="0"/>
                <a:t>Преподаватели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694618" y="2280316"/>
              <a:ext cx="2135708" cy="461644"/>
            </a:xfrm>
            <a:prstGeom prst="rect">
              <a:avLst/>
            </a:prstGeom>
            <a:solidFill>
              <a:srgbClr val="B7DFC5"/>
            </a:solidFill>
            <a:ln w="12700">
              <a:solidFill>
                <a:srgbClr val="48877C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350" dirty="0"/>
                <a:t>Студенты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6694618" y="2874329"/>
              <a:ext cx="2135708" cy="461644"/>
            </a:xfrm>
            <a:prstGeom prst="rect">
              <a:avLst/>
            </a:prstGeom>
            <a:solidFill>
              <a:srgbClr val="B7DFC5"/>
            </a:solidFill>
            <a:ln w="12700">
              <a:solidFill>
                <a:srgbClr val="48877C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350" dirty="0"/>
                <a:t>Старосты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26145" y="2874329"/>
              <a:ext cx="2135708" cy="461644"/>
            </a:xfrm>
            <a:prstGeom prst="rect">
              <a:avLst/>
            </a:prstGeom>
            <a:solidFill>
              <a:srgbClr val="B7DFC5"/>
            </a:solidFill>
            <a:ln w="12700">
              <a:solidFill>
                <a:srgbClr val="48877C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350" dirty="0"/>
                <a:t>Кураторы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6694618" y="3468342"/>
              <a:ext cx="2135708" cy="46164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350" dirty="0"/>
                <a:t>Работодатели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326145" y="3468342"/>
              <a:ext cx="2135708" cy="461644"/>
            </a:xfrm>
            <a:prstGeom prst="rect">
              <a:avLst/>
            </a:prstGeom>
            <a:solidFill>
              <a:srgbClr val="B7DFC5"/>
            </a:solidFill>
            <a:ln w="12700">
              <a:solidFill>
                <a:srgbClr val="48877C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350" dirty="0"/>
                <a:t>Сотрудники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815076" y="5185311"/>
              <a:ext cx="1525215" cy="855101"/>
            </a:xfrm>
            <a:prstGeom prst="rect">
              <a:avLst/>
            </a:prstGeom>
            <a:solidFill>
              <a:srgbClr val="48877C"/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bg1"/>
                  </a:solidFill>
                </a:rPr>
                <a:t>Библиотека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library.pgups.ru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5664787" y="5176765"/>
              <a:ext cx="1525215" cy="855101"/>
            </a:xfrm>
            <a:prstGeom prst="rect">
              <a:avLst/>
            </a:prstGeom>
            <a:solidFill>
              <a:srgbClr val="48877C"/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bg1"/>
                  </a:solidFill>
                </a:rPr>
                <a:t>Родительский мост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bridge</a:t>
              </a:r>
              <a:r>
                <a:rPr lang="ru-RU" sz="1200" dirty="0">
                  <a:solidFill>
                    <a:schemeClr val="bg1"/>
                  </a:solidFill>
                </a:rPr>
                <a:t>.</a:t>
              </a:r>
              <a:r>
                <a:rPr lang="en-US" sz="1200" dirty="0">
                  <a:solidFill>
                    <a:schemeClr val="bg1"/>
                  </a:solidFill>
                </a:rPr>
                <a:t>pgups</a:t>
              </a:r>
              <a:r>
                <a:rPr lang="ru-RU" sz="1200" dirty="0">
                  <a:solidFill>
                    <a:schemeClr val="bg1"/>
                  </a:solidFill>
                </a:rPr>
                <a:t>.</a:t>
              </a:r>
              <a:r>
                <a:rPr lang="en-US" sz="1200" dirty="0">
                  <a:solidFill>
                    <a:schemeClr val="bg1"/>
                  </a:solidFill>
                </a:rPr>
                <a:t>ru 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7513944" y="5176765"/>
              <a:ext cx="1525215" cy="855101"/>
            </a:xfrm>
            <a:prstGeom prst="rect">
              <a:avLst/>
            </a:prstGeom>
            <a:solidFill>
              <a:srgbClr val="48877C"/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bg1"/>
                  </a:solidFill>
                </a:rPr>
                <a:t>Официальный сайт</a:t>
              </a:r>
            </a:p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pgups</a:t>
              </a:r>
              <a:r>
                <a:rPr lang="ru-RU" sz="1200" dirty="0">
                  <a:solidFill>
                    <a:schemeClr val="bg1"/>
                  </a:solidFill>
                </a:rPr>
                <a:t>.</a:t>
              </a:r>
              <a:r>
                <a:rPr lang="en-US" sz="1200" dirty="0">
                  <a:solidFill>
                    <a:schemeClr val="bg1"/>
                  </a:solidFill>
                </a:rPr>
                <a:t>ru 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19" name="Соединительная линия уступом 18"/>
            <p:cNvCxnSpPr>
              <a:stCxn id="10" idx="3"/>
              <a:endCxn id="7" idx="1"/>
            </p:cNvCxnSpPr>
            <p:nvPr/>
          </p:nvCxnSpPr>
          <p:spPr>
            <a:xfrm>
              <a:off x="2461853" y="2511138"/>
              <a:ext cx="871658" cy="597418"/>
            </a:xfrm>
            <a:prstGeom prst="bentConnector3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Соединительная линия уступом 19"/>
            <p:cNvCxnSpPr/>
            <p:nvPr/>
          </p:nvCxnSpPr>
          <p:spPr>
            <a:xfrm>
              <a:off x="2461853" y="3113697"/>
              <a:ext cx="871658" cy="3405"/>
            </a:xfrm>
            <a:prstGeom prst="bentConnector3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Соединительная линия уступом 20"/>
            <p:cNvCxnSpPr>
              <a:stCxn id="15" idx="3"/>
              <a:endCxn id="7" idx="1"/>
            </p:cNvCxnSpPr>
            <p:nvPr/>
          </p:nvCxnSpPr>
          <p:spPr>
            <a:xfrm flipV="1">
              <a:off x="2461853" y="3108556"/>
              <a:ext cx="871658" cy="590608"/>
            </a:xfrm>
            <a:prstGeom prst="bentConnector3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Соединительная линия уступом 21"/>
            <p:cNvCxnSpPr>
              <a:stCxn id="11" idx="1"/>
              <a:endCxn id="7" idx="3"/>
            </p:cNvCxnSpPr>
            <p:nvPr/>
          </p:nvCxnSpPr>
          <p:spPr>
            <a:xfrm rot="10800000" flipV="1">
              <a:off x="5822960" y="2511138"/>
              <a:ext cx="871658" cy="597418"/>
            </a:xfrm>
            <a:prstGeom prst="bentConnector3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Соединительная линия уступом 22"/>
            <p:cNvCxnSpPr/>
            <p:nvPr/>
          </p:nvCxnSpPr>
          <p:spPr>
            <a:xfrm rot="10800000" flipV="1">
              <a:off x="5822960" y="3113696"/>
              <a:ext cx="871658" cy="3405"/>
            </a:xfrm>
            <a:prstGeom prst="bentConnector3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Соединительная линия уступом 23"/>
            <p:cNvCxnSpPr/>
            <p:nvPr/>
          </p:nvCxnSpPr>
          <p:spPr>
            <a:xfrm rot="10800000">
              <a:off x="5828154" y="3113698"/>
              <a:ext cx="857919" cy="594013"/>
            </a:xfrm>
            <a:prstGeom prst="bentConnector3">
              <a:avLst/>
            </a:prstGeom>
            <a:ln>
              <a:prstDash val="dash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/>
            <p:cNvCxnSpPr>
              <a:stCxn id="6" idx="3"/>
              <a:endCxn id="7" idx="0"/>
            </p:cNvCxnSpPr>
            <p:nvPr/>
          </p:nvCxnSpPr>
          <p:spPr>
            <a:xfrm>
              <a:off x="4577684" y="1825904"/>
              <a:ext cx="551" cy="85510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Соединительная линия уступом 25"/>
            <p:cNvCxnSpPr>
              <a:stCxn id="7" idx="2"/>
              <a:endCxn id="8" idx="0"/>
            </p:cNvCxnSpPr>
            <p:nvPr/>
          </p:nvCxnSpPr>
          <p:spPr>
            <a:xfrm rot="5400000">
              <a:off x="1931366" y="2542746"/>
              <a:ext cx="1653510" cy="3640230"/>
            </a:xfrm>
            <a:prstGeom prst="bentConnector3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Соединительная линия уступом 26"/>
            <p:cNvCxnSpPr/>
            <p:nvPr/>
          </p:nvCxnSpPr>
          <p:spPr>
            <a:xfrm rot="5400000">
              <a:off x="2843097" y="3450171"/>
              <a:ext cx="1649205" cy="1821075"/>
            </a:xfrm>
            <a:prstGeom prst="bentConnector3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Соединительная линия уступом 27"/>
            <p:cNvCxnSpPr>
              <a:stCxn id="7" idx="2"/>
              <a:endCxn id="16" idx="0"/>
            </p:cNvCxnSpPr>
            <p:nvPr/>
          </p:nvCxnSpPr>
          <p:spPr>
            <a:xfrm rot="5400000">
              <a:off x="3753358" y="4360432"/>
              <a:ext cx="1649205" cy="552"/>
            </a:xfrm>
            <a:prstGeom prst="bentConnector3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Соединительная линия уступом 28"/>
            <p:cNvCxnSpPr>
              <a:stCxn id="7" idx="2"/>
              <a:endCxn id="17" idx="0"/>
            </p:cNvCxnSpPr>
            <p:nvPr/>
          </p:nvCxnSpPr>
          <p:spPr>
            <a:xfrm rot="16200000" flipH="1">
              <a:off x="4682486" y="3431855"/>
              <a:ext cx="1640659" cy="1849159"/>
            </a:xfrm>
            <a:prstGeom prst="bentConnector3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Соединительная линия уступом 29"/>
            <p:cNvCxnSpPr>
              <a:stCxn id="7" idx="2"/>
              <a:endCxn id="18" idx="0"/>
            </p:cNvCxnSpPr>
            <p:nvPr/>
          </p:nvCxnSpPr>
          <p:spPr>
            <a:xfrm rot="16200000" flipH="1">
              <a:off x="5607065" y="2507277"/>
              <a:ext cx="1640659" cy="3698316"/>
            </a:xfrm>
            <a:prstGeom prst="bentConnector3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837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8545"/>
            <a:ext cx="12192000" cy="940037"/>
          </a:xfrm>
        </p:spPr>
        <p:txBody>
          <a:bodyPr/>
          <a:lstStyle/>
          <a:p>
            <a:pPr algn="ctr"/>
            <a:r>
              <a:rPr lang="ru-RU" b="1" dirty="0" smtClean="0"/>
              <a:t>Мобильное приложение ЭИОС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15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183" y="993469"/>
            <a:ext cx="2627303" cy="49809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517" y="920527"/>
            <a:ext cx="2743421" cy="50326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45" y="993468"/>
            <a:ext cx="2592306" cy="49809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970" y="931492"/>
            <a:ext cx="2642007" cy="501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0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545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/>
              <a:t>Система управления электронными курсами </a:t>
            </a:r>
            <a:r>
              <a:rPr lang="ru-RU" sz="4000" b="1" dirty="0" smtClean="0"/>
              <a:t>(sdo.pgups.ru)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4178" y="854578"/>
            <a:ext cx="11783938" cy="5443671"/>
          </a:xfrm>
        </p:spPr>
        <p:txBody>
          <a:bodyPr>
            <a:normAutofit lnSpcReduction="10000"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Платформа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Moodle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en-US" u="sng" dirty="0">
                <a:solidFill>
                  <a:schemeClr val="accent2">
                    <a:lumMod val="50000"/>
                  </a:schemeClr>
                </a:solidFill>
                <a:hlinkClick r:id="rId2"/>
              </a:rPr>
              <a:t>http://sdo.pgups.ru</a:t>
            </a:r>
            <a:r>
              <a:rPr lang="en-US" u="sng" dirty="0" smtClean="0">
                <a:solidFill>
                  <a:schemeClr val="accent2">
                    <a:lumMod val="50000"/>
                  </a:schemeClr>
                </a:solidFill>
                <a:hlinkClick r:id="rId2"/>
              </a:rPr>
              <a:t>/</a:t>
            </a:r>
            <a:endParaRPr lang="ru-RU" u="sng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dirty="0"/>
              <a:t>СУЭК ПГУПС на базе </a:t>
            </a:r>
            <a:r>
              <a:rPr lang="ru-RU" dirty="0" err="1"/>
              <a:t>Moodle</a:t>
            </a:r>
            <a:r>
              <a:rPr lang="ru-RU" dirty="0"/>
              <a:t> – это свободная система управления обучением, ориентированная на организацию взаимодействия между преподавателем и студентами, которая так же подходит и для организации традиционных дистанционных курсов, а также поддержки очного обучения.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dirty="0"/>
              <a:t>Преподаватель может создавать курсы, наполняя их содержимым в виде текстов, вспомогательных файлов, презентаций, опросников и т.п.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dirty="0"/>
              <a:t>Для использования СУЭК ПГУПС достаточно иметь доступ к сети Интернет и </a:t>
            </a:r>
            <a:r>
              <a:rPr lang="ru-RU" dirty="0" err="1"/>
              <a:t>web</a:t>
            </a:r>
            <a:r>
              <a:rPr lang="ru-RU" dirty="0"/>
              <a:t>-браузер.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dirty="0"/>
              <a:t>По результатам выполнения студентами заданий, преподаватель может выставлять оценки и давать комментарии.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67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9301"/>
          </a:xfrm>
        </p:spPr>
        <p:txBody>
          <a:bodyPr/>
          <a:lstStyle/>
          <a:p>
            <a:pPr algn="ctr"/>
            <a:r>
              <a:rPr lang="ru-RU" b="1" dirty="0" smtClean="0"/>
              <a:t>Доступ к </a:t>
            </a:r>
            <a:r>
              <a:rPr lang="en-US" b="1" dirty="0" smtClean="0"/>
              <a:t>sdo.pgups.ru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6906" y="894132"/>
            <a:ext cx="11675993" cy="5421209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Учетные данные для входа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: вход в систему через Личные кабинеты ЭИОС</a:t>
            </a:r>
          </a:p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Для регистрации в ЛК ЭИОС необходимо получить код активации.</a:t>
            </a:r>
          </a:p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ru-RU" dirty="0">
                <a:latin typeface="Arial" pitchFamily="34" charset="0"/>
                <a:cs typeface="Arial" pitchFamily="34" charset="0"/>
              </a:rPr>
              <a:t>ППС: Управление информатизации (через систему подачи заявок)</a:t>
            </a:r>
          </a:p>
          <a:p>
            <a:pPr algn="just"/>
            <a:r>
              <a:rPr lang="ru-RU" dirty="0">
                <a:latin typeface="Arial" pitchFamily="34" charset="0"/>
                <a:cs typeface="Arial" pitchFamily="34" charset="0"/>
              </a:rPr>
              <a:t>Обучающиеся первого курса: деканат факультета</a:t>
            </a:r>
          </a:p>
          <a:p>
            <a:pPr algn="just"/>
            <a:endParaRPr lang="ru-RU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>
                <a:latin typeface="Arial" pitchFamily="34" charset="0"/>
                <a:cs typeface="Arial" pitchFamily="34" charset="0"/>
              </a:rPr>
              <a:t>После первого входа в систему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необходимо подтвердить </a:t>
            </a:r>
            <a:r>
              <a:rPr lang="ru-RU" dirty="0">
                <a:latin typeface="Arial" pitchFamily="34" charset="0"/>
                <a:cs typeface="Arial" pitchFamily="34" charset="0"/>
              </a:rPr>
              <a:t>в личном кабинете свою электронную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почту и номер мобильного телефона.</a:t>
            </a:r>
            <a:endParaRPr lang="ru-RU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eios@pgups.ru</a:t>
            </a:r>
            <a:r>
              <a:rPr lang="ru-RU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- учебно-методическая поддержка сотрудников и обучающихся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Университета</a:t>
            </a:r>
            <a:endParaRPr lang="ru-RU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47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34938"/>
          </a:xfrm>
        </p:spPr>
        <p:txBody>
          <a:bodyPr/>
          <a:lstStyle/>
          <a:p>
            <a:pPr algn="ctr"/>
            <a:r>
              <a:rPr lang="ru-RU" b="1" dirty="0" smtClean="0"/>
              <a:t>Главная страница сайта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18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662" y="734939"/>
            <a:ext cx="9534772" cy="555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1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5457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Просмотр структуры курсов через главную страницу сайта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19</a:t>
            </a:fld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490" y="854579"/>
            <a:ext cx="11361615" cy="481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52030"/>
          </a:xfrm>
        </p:spPr>
        <p:txBody>
          <a:bodyPr/>
          <a:lstStyle/>
          <a:p>
            <a:pPr algn="ctr"/>
            <a:r>
              <a:rPr lang="ru-RU" b="1" dirty="0" smtClean="0"/>
              <a:t>Нормативная база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269" y="945408"/>
            <a:ext cx="11741210" cy="5352842"/>
          </a:xfrm>
        </p:spPr>
        <p:txBody>
          <a:bodyPr>
            <a:normAutofit fontScale="85000" lnSpcReduction="20000"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itchFamily="34" charset="0"/>
                <a:cs typeface="Arial" pitchFamily="34" charset="0"/>
              </a:rPr>
              <a:t>Федеральный закон № 273-ФЗ «Об образовании в Российской Федерации» (Статья 16, Статья 18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itchFamily="34" charset="0"/>
                <a:cs typeface="Arial" pitchFamily="34" charset="0"/>
              </a:rPr>
              <a:t>Федеральные государственные образовательные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стандарты (ФГОС 3+, ФГОС 3++)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itchFamily="34" charset="0"/>
                <a:cs typeface="Arial" pitchFamily="34" charset="0"/>
              </a:rPr>
              <a:t>СМК РД 7.3.199-2017 «Положение об электронной информационно-образовательной среде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» (находится на этапе обновления)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dirty="0">
                <a:latin typeface="Arial" pitchFamily="34" charset="0"/>
                <a:cs typeface="Arial" pitchFamily="34" charset="0"/>
              </a:rPr>
              <a:t>Порядок реализации образовательных программ или их частей с применением электронного обучения, дистанционных образовательных технологий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» (утвержден приказом ректора от 25.05.2020 №212/К)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СМК </a:t>
            </a:r>
            <a:r>
              <a:rPr lang="ru-RU" dirty="0">
                <a:latin typeface="Arial" pitchFamily="34" charset="0"/>
                <a:cs typeface="Arial" pitchFamily="34" charset="0"/>
              </a:rPr>
              <a:t>РД 02.01.11-2019 «Положение об организации текущего контроля успеваемости и промежуточной аттестации обучающихся по программам высшего образования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»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itchFamily="34" charset="0"/>
                <a:cs typeface="Arial" pitchFamily="34" charset="0"/>
              </a:rPr>
              <a:t>Регламент формирования содержания электронного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курса по дисциплине, </a:t>
            </a:r>
            <a:r>
              <a:rPr lang="ru-RU" dirty="0">
                <a:latin typeface="Arial" pitchFamily="34" charset="0"/>
                <a:cs typeface="Arial" pitchFamily="34" charset="0"/>
              </a:rPr>
              <a:t>размещаемого в ЭИОС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ПГУПС (утв.  02.09.2019)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Регламент формирования содержания электронного курса «Государственная итоговая аттестация», размещаемого в ЭИОС ПГУПС (утв. 06.05.2020)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algn="just"/>
            <a:endParaRPr lang="ru-RU" dirty="0">
              <a:latin typeface="Arial" pitchFamily="34" charset="0"/>
              <a:cs typeface="Arial" pitchFamily="34" charset="0"/>
            </a:endParaRPr>
          </a:p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207755" y="6400388"/>
            <a:ext cx="2743200" cy="365125"/>
          </a:xfrm>
        </p:spPr>
        <p:txBody>
          <a:bodyPr/>
          <a:lstStyle/>
          <a:p>
            <a:fld id="{CAA481B0-1699-4477-8A87-6A3E9C2FDAC7}" type="slidenum">
              <a:rPr lang="ru-RU" sz="1800" smtClean="0"/>
              <a:t>2</a:t>
            </a:fld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99554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4348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Просмотр структуры курсов в режиме «дерева»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20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15" y="2130225"/>
            <a:ext cx="2320602" cy="16336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264" y="1212026"/>
            <a:ext cx="7566979" cy="441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3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97308"/>
          </a:xfrm>
        </p:spPr>
        <p:txBody>
          <a:bodyPr/>
          <a:lstStyle/>
          <a:p>
            <a:pPr algn="ctr"/>
            <a:r>
              <a:rPr lang="ru-RU" b="1" dirty="0" smtClean="0"/>
              <a:t>Учебные курсы на </a:t>
            </a:r>
            <a:r>
              <a:rPr lang="en-US" b="1" dirty="0" smtClean="0"/>
              <a:t>sdo.pgups.ru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6224" y="2866692"/>
            <a:ext cx="11579551" cy="321157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>
                <a:latin typeface="Arial" pitchFamily="34" charset="0"/>
                <a:cs typeface="Arial" pitchFamily="34" charset="0"/>
              </a:rPr>
              <a:t>Для создания учебного курса и записи группы на курс: заявка в Управление информатизации</a:t>
            </a:r>
          </a:p>
          <a:p>
            <a:pPr algn="just"/>
            <a:endParaRPr lang="en-US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При необходимости отключить группы от курса необходимо также подать заявку.</a:t>
            </a:r>
          </a:p>
          <a:p>
            <a:pPr algn="just"/>
            <a:endParaRPr lang="ru-RU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Группы очной и заочной формы обучения должны быть подключены к одному курсу. </a:t>
            </a:r>
            <a:r>
              <a:rPr lang="ru-RU" u="sng" dirty="0" smtClean="0">
                <a:latin typeface="Arial" pitchFamily="34" charset="0"/>
                <a:cs typeface="Arial" pitchFamily="34" charset="0"/>
              </a:rPr>
              <a:t>Отдельных курсов для заочников быть в системе не должно.</a:t>
            </a:r>
            <a:endParaRPr lang="ru-RU" u="sng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21</a:t>
            </a:fld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2601226" y="1216605"/>
            <a:ext cx="7238864" cy="1218039"/>
            <a:chOff x="789518" y="1922929"/>
            <a:chExt cx="7238864" cy="121803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3131840" y="2276872"/>
              <a:ext cx="2520280" cy="86409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Учебный курс</a:t>
              </a:r>
              <a:endPara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" name="Прямая со стрелкой 6"/>
            <p:cNvCxnSpPr/>
            <p:nvPr/>
          </p:nvCxnSpPr>
          <p:spPr>
            <a:xfrm>
              <a:off x="971600" y="2708920"/>
              <a:ext cx="2160240" cy="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 стрелкой 7"/>
            <p:cNvCxnSpPr/>
            <p:nvPr/>
          </p:nvCxnSpPr>
          <p:spPr>
            <a:xfrm flipH="1">
              <a:off x="5652120" y="2708920"/>
              <a:ext cx="2160240" cy="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89518" y="1922929"/>
              <a:ext cx="21602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 smtClean="0">
                  <a:latin typeface="Arial" pitchFamily="34" charset="0"/>
                  <a:cs typeface="Arial" pitchFamily="34" charset="0"/>
                </a:rPr>
                <a:t>Преподаватель-редактор</a:t>
              </a:r>
              <a:endParaRPr lang="ru-RU" sz="2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68143" y="2076817"/>
              <a:ext cx="21602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 smtClean="0">
                  <a:latin typeface="Arial" pitchFamily="34" charset="0"/>
                  <a:cs typeface="Arial" pitchFamily="34" charset="0"/>
                </a:rPr>
                <a:t>Учебная группа</a:t>
              </a:r>
              <a:endParaRPr lang="ru-RU" sz="2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855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6213"/>
          </a:xfrm>
        </p:spPr>
        <p:txBody>
          <a:bodyPr/>
          <a:lstStyle/>
          <a:p>
            <a:pPr algn="ctr"/>
            <a:r>
              <a:rPr lang="ru-RU" b="1" dirty="0"/>
              <a:t>Создание новых курсов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3730" y="749086"/>
            <a:ext cx="11684539" cy="3438584"/>
          </a:xfrm>
        </p:spPr>
        <p:txBody>
          <a:bodyPr>
            <a:normAutofit/>
          </a:bodyPr>
          <a:lstStyle/>
          <a:p>
            <a:pPr algn="just"/>
            <a:r>
              <a:rPr lang="ru-RU" sz="2400" dirty="0"/>
              <a:t>Курсы по всем дисциплинам </a:t>
            </a:r>
            <a:r>
              <a:rPr lang="ru-RU" sz="2400" dirty="0" smtClean="0"/>
              <a:t>создаются </a:t>
            </a:r>
            <a:r>
              <a:rPr lang="ru-RU" sz="2400" dirty="0"/>
              <a:t>администраторами системы.</a:t>
            </a:r>
          </a:p>
          <a:p>
            <a:pPr algn="just"/>
            <a:r>
              <a:rPr lang="ru-RU" sz="2400" dirty="0"/>
              <a:t>Для создания курсов и записи студентов на них необходимо обратиться по электронной почте </a:t>
            </a:r>
            <a:r>
              <a:rPr lang="en-US" sz="2400" dirty="0">
                <a:hlinkClick r:id="rId2"/>
              </a:rPr>
              <a:t>eios@pgups.ru</a:t>
            </a:r>
            <a:r>
              <a:rPr lang="en-US" sz="2400" dirty="0"/>
              <a:t> </a:t>
            </a:r>
            <a:r>
              <a:rPr lang="ru-RU" sz="2400" dirty="0"/>
              <a:t>или через систему заявок Управления информатизации (</a:t>
            </a:r>
            <a:r>
              <a:rPr lang="en-US" sz="2400" u="sng" dirty="0">
                <a:solidFill>
                  <a:schemeClr val="accent1">
                    <a:lumMod val="75000"/>
                  </a:schemeClr>
                </a:solidFill>
              </a:rPr>
              <a:t>ui.pgups.ru</a:t>
            </a:r>
            <a:r>
              <a:rPr lang="ru-RU" sz="2400" dirty="0"/>
              <a:t>).</a:t>
            </a:r>
            <a:endParaRPr lang="en-US" sz="2400" dirty="0"/>
          </a:p>
          <a:p>
            <a:pPr algn="just"/>
            <a:r>
              <a:rPr lang="ru-RU" sz="2400" dirty="0"/>
              <a:t>Когда курс будет создан, он отобразится у преподаватели в списке «Мои курсы» и в Личном кабинете в разделе «Сводка по курсам».</a:t>
            </a:r>
            <a:endParaRPr lang="en-US" sz="2400" dirty="0"/>
          </a:p>
          <a:p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22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070" y="3246786"/>
            <a:ext cx="4799429" cy="3051986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69589" t="24800" r="8284" b="27880"/>
          <a:stretch/>
        </p:blipFill>
        <p:spPr bwMode="auto">
          <a:xfrm>
            <a:off x="1939896" y="3478138"/>
            <a:ext cx="2403976" cy="27066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7862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974221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Работа с электронным курсом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001" y="974221"/>
            <a:ext cx="11484835" cy="5298392"/>
          </a:xfrm>
        </p:spPr>
        <p:txBody>
          <a:bodyPr/>
          <a:lstStyle/>
          <a:p>
            <a:pPr algn="just"/>
            <a:r>
              <a:rPr lang="ru-RU" b="1" dirty="0"/>
              <a:t>Существует два режима работы с электронным курсом:</a:t>
            </a:r>
            <a:endParaRPr lang="ru-RU" dirty="0"/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b="1" dirty="0"/>
              <a:t>Режим просмотра</a:t>
            </a:r>
            <a:r>
              <a:rPr lang="ru-RU" dirty="0"/>
              <a:t>. Открывается по умолчанию и доступен для все пользователей, записанных на курс (студентов, преподавателей, преподаватели-редакторы).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b="1" dirty="0"/>
              <a:t>Режим редактирования.</a:t>
            </a:r>
            <a:r>
              <a:rPr lang="ru-RU" dirty="0"/>
              <a:t> Открывается после нажатия кнопки «Режим редактирования». Доступен для преподавателей-редакторов, не виден для студентов и преподавателей.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95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77666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Режим просмотра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24</a:t>
            </a:fld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8415" y="777667"/>
            <a:ext cx="6788201" cy="528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9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20396"/>
          </a:xfrm>
        </p:spPr>
        <p:txBody>
          <a:bodyPr/>
          <a:lstStyle/>
          <a:p>
            <a:pPr algn="ctr"/>
            <a:r>
              <a:rPr lang="ru-RU" b="1" dirty="0" smtClean="0"/>
              <a:t>Режим редактирования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25</a:t>
            </a:fld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6668" y="820397"/>
            <a:ext cx="7518663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1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0"/>
            <a:ext cx="12254669" cy="871671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Обеспеченность лекционных занятий материалами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277" y="1047958"/>
            <a:ext cx="11194278" cy="5087922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>
                <a:latin typeface="Arial" pitchFamily="34" charset="0"/>
                <a:cs typeface="Arial" pitchFamily="34" charset="0"/>
              </a:rPr>
              <a:t>Элемент Лекция: текстовая информация, рисунки, видео.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>
                <a:latin typeface="Arial" pitchFamily="34" charset="0"/>
                <a:cs typeface="Arial" pitchFamily="34" charset="0"/>
              </a:rPr>
              <a:t>Элемент Файл. Загрузка информационных документов для изучения обучающимися (формат 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.pdf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).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>
                <a:latin typeface="Arial" pitchFamily="34" charset="0"/>
                <a:cs typeface="Arial" pitchFamily="34" charset="0"/>
              </a:rPr>
              <a:t>Ссылка на </a:t>
            </a:r>
            <a:r>
              <a:rPr lang="ru-RU" sz="3200" dirty="0" err="1">
                <a:latin typeface="Arial" pitchFamily="34" charset="0"/>
                <a:cs typeface="Arial" pitchFamily="34" charset="0"/>
              </a:rPr>
              <a:t>вебинарную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 площадку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.</a:t>
            </a:r>
            <a:endParaRPr lang="ru-RU" sz="3200" dirty="0">
              <a:latin typeface="Arial" pitchFamily="34" charset="0"/>
              <a:cs typeface="Arial" pitchFamily="34" charset="0"/>
            </a:endParaRPr>
          </a:p>
          <a:p>
            <a:endParaRPr lang="ru-RU" sz="3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79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54579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Обеспеченность семинарских занятий материалами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8181" y="919770"/>
            <a:ext cx="11544656" cy="5318660"/>
          </a:xfrm>
        </p:spPr>
        <p:txBody>
          <a:bodyPr>
            <a:normAutofit fontScale="92500"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itchFamily="34" charset="0"/>
                <a:cs typeface="Arial" pitchFamily="34" charset="0"/>
              </a:rPr>
              <a:t>Образцы практических расчетных задач.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itchFamily="34" charset="0"/>
                <a:cs typeface="Arial" pitchFamily="34" charset="0"/>
              </a:rPr>
              <a:t>Перечень вопросов для самостоятельной подготовки к практическому занятию.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itchFamily="34" charset="0"/>
                <a:cs typeface="Arial" pitchFamily="34" charset="0"/>
              </a:rPr>
              <a:t>Перечень вопросов для подготовки к защите выполненной работы.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itchFamily="34" charset="0"/>
                <a:cs typeface="Arial" pitchFamily="34" charset="0"/>
              </a:rPr>
              <a:t>Порядок выполнения лабораторной работы, описание предстоящих исследований на лабораторных установках.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itchFamily="34" charset="0"/>
                <a:cs typeface="Arial" pitchFamily="34" charset="0"/>
              </a:rPr>
              <a:t>Описание лабораторного оборудования.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itchFamily="34" charset="0"/>
                <a:cs typeface="Arial" pitchFamily="34" charset="0"/>
              </a:rPr>
              <a:t>Видеоролик о предстоящем эксперименте.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itchFamily="34" charset="0"/>
                <a:cs typeface="Arial" pitchFamily="34" charset="0"/>
              </a:rPr>
              <a:t>Элемент «Задание», подразумевающий в качестве ответа выполненную работу в любом программном продукте (файл с программным кодом, книга </a:t>
            </a:r>
            <a:r>
              <a:rPr lang="en-US" dirty="0">
                <a:latin typeface="Arial" pitchFamily="34" charset="0"/>
                <a:cs typeface="Arial" pitchFamily="34" charset="0"/>
              </a:rPr>
              <a:t>MS Excel</a:t>
            </a:r>
            <a:r>
              <a:rPr lang="ru-RU" dirty="0">
                <a:latin typeface="Arial" pitchFamily="34" charset="0"/>
                <a:cs typeface="Arial" pitchFamily="34" charset="0"/>
              </a:rPr>
              <a:t> с расчетами, чертеж в </a:t>
            </a:r>
            <a:r>
              <a:rPr lang="en-US" dirty="0">
                <a:latin typeface="Arial" pitchFamily="34" charset="0"/>
                <a:cs typeface="Arial" pitchFamily="34" charset="0"/>
              </a:rPr>
              <a:t>AutoCAD</a:t>
            </a:r>
            <a:r>
              <a:rPr lang="ru-RU" dirty="0">
                <a:latin typeface="Arial" pitchFamily="34" charset="0"/>
                <a:cs typeface="Arial" pitchFamily="34" charset="0"/>
              </a:rPr>
              <a:t>).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itchFamily="34" charset="0"/>
                <a:cs typeface="Arial" pitchFamily="34" charset="0"/>
              </a:rPr>
              <a:t>Сканированные отчеты о выполненных работах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00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6393"/>
          </a:xfrm>
        </p:spPr>
        <p:txBody>
          <a:bodyPr/>
          <a:lstStyle/>
          <a:p>
            <a:pPr algn="ctr"/>
            <a:r>
              <a:rPr lang="ru-RU" b="1" dirty="0" smtClean="0"/>
              <a:t>Тестирование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8360" y="936862"/>
            <a:ext cx="11484835" cy="4351338"/>
          </a:xfrm>
        </p:spPr>
        <p:txBody>
          <a:bodyPr/>
          <a:lstStyle/>
          <a:p>
            <a:pPr algn="just"/>
            <a:r>
              <a:rPr lang="ru-RU" dirty="0">
                <a:latin typeface="Arial" pitchFamily="34" charset="0"/>
                <a:cs typeface="Arial" pitchFamily="34" charset="0"/>
              </a:rPr>
              <a:t>Перед созданием теста должен быть заполнен Банк вопросов.</a:t>
            </a:r>
          </a:p>
          <a:p>
            <a:pPr algn="just"/>
            <a:r>
              <a:rPr lang="ru-RU" dirty="0">
                <a:latin typeface="Arial" pitchFamily="34" charset="0"/>
                <a:cs typeface="Arial" pitchFamily="34" charset="0"/>
              </a:rPr>
              <a:t>Разделение вопросов в банке по категориям облегчает работу редактора курсов.</a:t>
            </a:r>
          </a:p>
          <a:p>
            <a:pPr algn="just"/>
            <a:endParaRPr lang="ru-RU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>
                <a:latin typeface="Arial" pitchFamily="34" charset="0"/>
                <a:cs typeface="Arial" pitchFamily="34" charset="0"/>
              </a:rPr>
              <a:t>Основные виды тестовых вопросов: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itchFamily="34" charset="0"/>
                <a:cs typeface="Arial" pitchFamily="34" charset="0"/>
              </a:rPr>
              <a:t>Множественный выбор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itchFamily="34" charset="0"/>
                <a:cs typeface="Arial" pitchFamily="34" charset="0"/>
              </a:rPr>
              <a:t>Верно/Неверно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itchFamily="34" charset="0"/>
                <a:cs typeface="Arial" pitchFamily="34" charset="0"/>
              </a:rPr>
              <a:t>На соответствие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71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6213"/>
          </a:xfrm>
        </p:spPr>
        <p:txBody>
          <a:bodyPr/>
          <a:lstStyle/>
          <a:p>
            <a:pPr algn="ctr"/>
            <a:r>
              <a:rPr lang="ru-RU" b="1" dirty="0"/>
              <a:t>Дополнительные элементы курсов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001" y="902678"/>
            <a:ext cx="11433561" cy="5173381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>
                <a:latin typeface="Arial" pitchFamily="34" charset="0"/>
                <a:cs typeface="Arial" pitchFamily="34" charset="0"/>
              </a:rPr>
              <a:t>Для организации информирования обучающихся о предстоящих событиях: Объявление</a:t>
            </a:r>
          </a:p>
          <a:p>
            <a:pPr algn="just"/>
            <a:endParaRPr lang="ru-RU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>
                <a:latin typeface="Arial" pitchFamily="34" charset="0"/>
                <a:cs typeface="Arial" pitchFamily="34" charset="0"/>
              </a:rPr>
              <a:t>Для взаимодействия преподавателя и обучающегося: Форум, обмен сообщениями</a:t>
            </a:r>
          </a:p>
          <a:p>
            <a:pPr algn="just"/>
            <a:endParaRPr lang="ru-RU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>
                <a:latin typeface="Arial" pitchFamily="34" charset="0"/>
                <a:cs typeface="Arial" pitchFamily="34" charset="0"/>
              </a:rPr>
              <a:t>Для мониторинга реализации образовательной программы: Обратная связь, Форум</a:t>
            </a:r>
          </a:p>
          <a:p>
            <a:pPr algn="just"/>
            <a:endParaRPr lang="ru-RU" dirty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ru-RU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 любому элементу электронного курса рекомендуется присоединять обсуждение (Форум), чтобы у обучающихся была возможность задать вопросы.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14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6213"/>
          </a:xfrm>
        </p:spPr>
        <p:txBody>
          <a:bodyPr/>
          <a:lstStyle/>
          <a:p>
            <a:pPr algn="ctr"/>
            <a:r>
              <a:rPr lang="ru-RU" b="1" dirty="0" smtClean="0"/>
              <a:t>Основные определения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277" y="859951"/>
            <a:ext cx="11382286" cy="435133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b="1" dirty="0" smtClean="0">
                <a:latin typeface="Arial" pitchFamily="34" charset="0"/>
                <a:cs typeface="Arial" pitchFamily="34" charset="0"/>
              </a:rPr>
              <a:t>Электронное обучение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– организация </a:t>
            </a:r>
            <a:r>
              <a:rPr lang="ru-RU" dirty="0">
                <a:latin typeface="Arial" pitchFamily="34" charset="0"/>
                <a:cs typeface="Arial" pitchFamily="34" charset="0"/>
              </a:rPr>
              <a:t>образовательной деятельности с применением содержащейся в базах данных и используемой при реализации образовательных программ информации и обеспечивающих ее обработку информационных технологий, технических средств, а также информационно-телекоммуникационных сетей, обеспечивающих передачу по линиям связи указанной информации, взаимодействие обучающихся и педагогических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работников</a:t>
            </a:r>
          </a:p>
          <a:p>
            <a:pPr algn="just"/>
            <a:r>
              <a:rPr lang="ru-RU" b="1" dirty="0" smtClean="0">
                <a:latin typeface="Arial" pitchFamily="34" charset="0"/>
                <a:cs typeface="Arial" pitchFamily="34" charset="0"/>
              </a:rPr>
              <a:t>Дистанционные образовательные технологии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ru-RU" dirty="0">
                <a:latin typeface="Arial" pitchFamily="34" charset="0"/>
                <a:cs typeface="Arial" pitchFamily="34" charset="0"/>
              </a:rPr>
              <a:t>образовательные технологии, реализуемые в основном с применением информационно-телекоммуникационных сетей при опосредованном (</a:t>
            </a:r>
            <a:r>
              <a:rPr lang="ru-RU" u="sng" dirty="0">
                <a:latin typeface="Arial" pitchFamily="34" charset="0"/>
                <a:cs typeface="Arial" pitchFamily="34" charset="0"/>
              </a:rPr>
              <a:t>на расстоянии</a:t>
            </a:r>
            <a:r>
              <a:rPr lang="ru-RU" dirty="0">
                <a:latin typeface="Arial" pitchFamily="34" charset="0"/>
                <a:cs typeface="Arial" pitchFamily="34" charset="0"/>
              </a:rPr>
              <a:t>) взаимодействии обучающихся и педагогических работников</a:t>
            </a:r>
          </a:p>
          <a:p>
            <a:pPr algn="just"/>
            <a:endParaRPr lang="ru-RU" dirty="0">
              <a:latin typeface="Arial" pitchFamily="34" charset="0"/>
              <a:cs typeface="Arial" pitchFamily="34" charset="0"/>
            </a:endParaRPr>
          </a:p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77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43484"/>
          </a:xfrm>
        </p:spPr>
        <p:txBody>
          <a:bodyPr/>
          <a:lstStyle/>
          <a:p>
            <a:pPr algn="ctr"/>
            <a:r>
              <a:rPr lang="ru-RU" b="1" dirty="0" smtClean="0"/>
              <a:t>Добавление элементов на курс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30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32" y="3230513"/>
            <a:ext cx="5265895" cy="2837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31" y="965391"/>
            <a:ext cx="5116296" cy="15598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9745" y="802532"/>
            <a:ext cx="4801133" cy="526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50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97308"/>
          </a:xfrm>
        </p:spPr>
        <p:txBody>
          <a:bodyPr/>
          <a:lstStyle/>
          <a:p>
            <a:pPr algn="ctr"/>
            <a:r>
              <a:rPr lang="ru-RU" b="1" dirty="0" smtClean="0"/>
              <a:t>Основные элементы для заполнения курсов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31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462380"/>
              </p:ext>
            </p:extLst>
          </p:nvPr>
        </p:nvGraphicFramePr>
        <p:xfrm>
          <a:off x="835515" y="729921"/>
          <a:ext cx="10769673" cy="55935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646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49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600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723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Задание</a:t>
                      </a:r>
                      <a:endParaRPr lang="ru-RU" sz="1400" dirty="0"/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/>
                        <a:t>Учебный элемент «Задание» позволяет преподавателям добавлять коммуникативные задания, собирать студенческие работы, оценивать их и предоставлять отзывы.</a:t>
                      </a:r>
                      <a:endParaRPr lang="ru-RU" sz="1400" dirty="0"/>
                    </a:p>
                  </a:txBody>
                  <a:tcPr marL="64294" marR="64294" marT="32147" marB="3214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154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Файл</a:t>
                      </a:r>
                      <a:endParaRPr lang="ru-RU" sz="1400" dirty="0"/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/>
                        <a:t>Модуль «Файл» позволяет преподавателю представить файл как ресурс курса. Если это возможно, то файл будет отображаться в интерфейсе курса, в противном случае студентам будет предложено скачать его. </a:t>
                      </a:r>
                      <a:endParaRPr lang="ru-RU" sz="1400" dirty="0"/>
                    </a:p>
                  </a:txBody>
                  <a:tcPr marL="64294" marR="64294" marT="32147" marB="3214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723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Папка</a:t>
                      </a:r>
                      <a:endParaRPr lang="ru-RU" sz="1400" dirty="0"/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/>
                        <a:t>Модуль «Папка» позволяет преподавателю отображать несколько смежных файлов в одной папке, уменьшая прокрутку на странице курса.</a:t>
                      </a:r>
                      <a:endParaRPr lang="ru-RU" sz="1400" dirty="0"/>
                    </a:p>
                  </a:txBody>
                  <a:tcPr marL="64294" marR="64294" marT="32147" marB="3214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448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Тест</a:t>
                      </a:r>
                      <a:endParaRPr lang="ru-RU" sz="1400" dirty="0"/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/>
                        <a:t>Элемент курса «Тест» позволяет преподавателю создавать тесты, состоящие из вопросов разных типов: Множественный выбор, Верно/неверно, На соответствие, Короткий ответ, Числовой.</a:t>
                      </a:r>
                    </a:p>
                    <a:p>
                      <a:pPr algn="just"/>
                      <a:r>
                        <a:rPr lang="ru-RU" sz="1400" dirty="0" smtClean="0"/>
                        <a:t>Можно создать тест с несколькими попытками, с перемешивающимися вопросами или случайными вопросами, выбирающимися из банка вопросов. Может быть задано ограничение времени.</a:t>
                      </a:r>
                    </a:p>
                  </a:txBody>
                  <a:tcPr marL="64294" marR="64294" marT="32147" marB="3214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723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Гиперссылка</a:t>
                      </a:r>
                      <a:endParaRPr lang="ru-RU" sz="1400" dirty="0"/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/>
                        <a:t>Модуль «Гиперссылка» позволяет преподавателю разместить веб-ссылку.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Ссылка может быть связана с любым ресурсом, который находится в свободном доступе в Интернете. </a:t>
                      </a:r>
                      <a:endParaRPr lang="ru-RU" sz="1400" dirty="0"/>
                    </a:p>
                  </a:txBody>
                  <a:tcPr marL="64294" marR="64294" marT="32147" marB="3214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291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Лекция</a:t>
                      </a:r>
                      <a:endParaRPr lang="ru-RU" sz="1400" dirty="0"/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/>
                        <a:t>Элемент курса «Лекция» позволяет преподавателю располагать контент и/или практические задания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в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гибкой форме. </a:t>
                      </a:r>
                      <a:endParaRPr lang="ru-RU" sz="1400" dirty="0"/>
                    </a:p>
                  </a:txBody>
                  <a:tcPr marL="64294" marR="64294" marT="32147" marB="3214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291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Страница</a:t>
                      </a:r>
                      <a:endParaRPr lang="ru-RU" sz="1400" dirty="0"/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/>
                        <a:t>Модуль «Страница» позволяет преподавателю</a:t>
                      </a:r>
                      <a:r>
                        <a:rPr lang="ru-RU" sz="1400" baseline="0" dirty="0" smtClean="0"/>
                        <a:t> создать ресурс «веб-страница» с помощью текстового редактора.</a:t>
                      </a:r>
                      <a:endParaRPr lang="ru-RU" sz="1400" dirty="0"/>
                    </a:p>
                  </a:txBody>
                  <a:tcPr marL="64294" marR="64294" marT="32147" marB="32147"/>
                </a:tc>
                <a:extLst>
                  <a:ext uri="{0D108BD9-81ED-4DB2-BD59-A6C34878D82A}">
                    <a16:rowId xmlns:a16="http://schemas.microsoft.com/office/drawing/2014/main" val="171789338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053" y="944811"/>
            <a:ext cx="348757" cy="3720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751" y="3591454"/>
            <a:ext cx="348507" cy="3753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751" y="1697764"/>
            <a:ext cx="341809" cy="2871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4629" y="2559590"/>
            <a:ext cx="335112" cy="3231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629" y="4834243"/>
            <a:ext cx="361902" cy="3231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1027" y="5481095"/>
            <a:ext cx="326809" cy="3026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6751" y="5897595"/>
            <a:ext cx="348507" cy="37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57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77667"/>
          </a:xfrm>
        </p:spPr>
        <p:txBody>
          <a:bodyPr/>
          <a:lstStyle/>
          <a:p>
            <a:pPr algn="ctr"/>
            <a:r>
              <a:rPr lang="ru-RU" b="1" dirty="0" smtClean="0"/>
              <a:t>Использование элемента «Задание»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32</a:t>
            </a:fld>
            <a:endParaRPr lang="ru-RU"/>
          </a:p>
        </p:txBody>
      </p:sp>
      <p:sp>
        <p:nvSpPr>
          <p:cNvPr id="12" name="Объект 2"/>
          <p:cNvSpPr>
            <a:spLocks noGrp="1"/>
          </p:cNvSpPr>
          <p:nvPr>
            <p:ph idx="1"/>
          </p:nvPr>
        </p:nvSpPr>
        <p:spPr>
          <a:xfrm>
            <a:off x="317103" y="777667"/>
            <a:ext cx="11557793" cy="4363341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>
                <a:solidFill>
                  <a:schemeClr val="tx1"/>
                </a:solidFill>
              </a:rPr>
              <a:t>Студент </a:t>
            </a:r>
            <a:r>
              <a:rPr lang="ru-RU" sz="2000" dirty="0">
                <a:solidFill>
                  <a:schemeClr val="tx1"/>
                </a:solidFill>
              </a:rPr>
              <a:t>может опубликовать ответ сразу же на сайте, или загрузить как файл, или нескольких файлов.</a:t>
            </a:r>
          </a:p>
          <a:p>
            <a:pPr algn="just"/>
            <a:r>
              <a:rPr lang="ru-RU" sz="2000" dirty="0">
                <a:solidFill>
                  <a:schemeClr val="tx1"/>
                </a:solidFill>
              </a:rPr>
              <a:t>Преподаватель может просмотреть </a:t>
            </a:r>
            <a:r>
              <a:rPr lang="ru-RU" sz="2000" dirty="0" smtClean="0">
                <a:solidFill>
                  <a:schemeClr val="tx1"/>
                </a:solidFill>
              </a:rPr>
              <a:t>предоставленные </a:t>
            </a:r>
            <a:r>
              <a:rPr lang="ru-RU" sz="2000" dirty="0">
                <a:solidFill>
                  <a:schemeClr val="tx1"/>
                </a:solidFill>
              </a:rPr>
              <a:t>студентами ответы, нажав на ссылку «Просмотр/оценка всех ответов</a:t>
            </a:r>
            <a:r>
              <a:rPr lang="ru-RU" sz="2000" dirty="0" smtClean="0">
                <a:solidFill>
                  <a:schemeClr val="tx1"/>
                </a:solidFill>
              </a:rPr>
              <a:t>».</a:t>
            </a:r>
          </a:p>
          <a:p>
            <a:pPr algn="just"/>
            <a:r>
              <a:rPr lang="ru-RU" sz="2000" dirty="0">
                <a:solidFill>
                  <a:schemeClr val="tx1"/>
                </a:solidFill>
              </a:rPr>
              <a:t>В зависимости от выбранного фильтра преподаватель может просмотреть список всех студентов с размещенными или нет ответами, список студентов, предоставивших ответы на задание (которые требуется оценить) или посмотреть уже проставленные оценки</a:t>
            </a:r>
            <a:r>
              <a:rPr lang="ru-RU" sz="2000" dirty="0" smtClean="0">
                <a:solidFill>
                  <a:schemeClr val="tx1"/>
                </a:solidFill>
              </a:rPr>
              <a:t>.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166" y="2872784"/>
            <a:ext cx="7487202" cy="336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41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4759"/>
          </a:xfrm>
        </p:spPr>
        <p:txBody>
          <a:bodyPr/>
          <a:lstStyle/>
          <a:p>
            <a:pPr algn="ctr"/>
            <a:r>
              <a:rPr lang="ru-RU" b="1" dirty="0" smtClean="0"/>
              <a:t>Создание вопросов для тестов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33</a:t>
            </a:fld>
            <a:endParaRPr lang="ru-RU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53278" y="734180"/>
            <a:ext cx="11639621" cy="3880773"/>
          </a:xfrm>
        </p:spPr>
        <p:txBody>
          <a:bodyPr>
            <a:noAutofit/>
          </a:bodyPr>
          <a:lstStyle/>
          <a:p>
            <a:pPr algn="just"/>
            <a:r>
              <a:rPr lang="ru-RU" sz="1800" dirty="0"/>
              <a:t>Прежде чем создавать тест, необходимо создать вопросы в Банке вопросов, откуда потом будут браться вопросы для теста.</a:t>
            </a:r>
          </a:p>
          <a:p>
            <a:pPr algn="just"/>
            <a:endParaRPr lang="ru-RU" sz="2000" dirty="0"/>
          </a:p>
          <a:p>
            <a:pPr algn="just"/>
            <a:endParaRPr lang="ru-RU" sz="2000" dirty="0"/>
          </a:p>
          <a:p>
            <a:pPr algn="just"/>
            <a:endParaRPr lang="ru-RU" sz="2000" dirty="0"/>
          </a:p>
          <a:p>
            <a:pPr algn="just"/>
            <a:endParaRPr lang="ru-RU" sz="2000" dirty="0"/>
          </a:p>
          <a:p>
            <a:pPr algn="just"/>
            <a:endParaRPr lang="ru-RU" sz="2000" dirty="0"/>
          </a:p>
          <a:p>
            <a:pPr algn="just"/>
            <a:endParaRPr lang="ru-RU" sz="2000" dirty="0"/>
          </a:p>
          <a:p>
            <a:pPr algn="just"/>
            <a:r>
              <a:rPr lang="ru-RU" sz="1800" dirty="0" smtClean="0"/>
              <a:t>Вопросы </a:t>
            </a:r>
            <a:r>
              <a:rPr lang="ru-RU" sz="1800" dirty="0"/>
              <a:t>в Банке упорядочены по категориям. Перед созданием вопроса нужно выбрать категорию, к которой будет относиться этот вопрос.</a:t>
            </a:r>
          </a:p>
          <a:p>
            <a:pPr algn="just"/>
            <a:endParaRPr lang="ru-RU" sz="2000" dirty="0"/>
          </a:p>
        </p:txBody>
      </p:sp>
      <p:pic>
        <p:nvPicPr>
          <p:cNvPr id="6" name="Рисунок 5"/>
          <p:cNvPicPr/>
          <p:nvPr/>
        </p:nvPicPr>
        <p:blipFill>
          <a:blip r:embed="rId2"/>
          <a:stretch>
            <a:fillRect/>
          </a:stretch>
        </p:blipFill>
        <p:spPr>
          <a:xfrm>
            <a:off x="3641238" y="4400602"/>
            <a:ext cx="4683621" cy="1897062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682" y="1348551"/>
            <a:ext cx="2579787" cy="23641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616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54579"/>
          </a:xfrm>
        </p:spPr>
        <p:txBody>
          <a:bodyPr/>
          <a:lstStyle/>
          <a:p>
            <a:pPr algn="ctr"/>
            <a:r>
              <a:rPr lang="ru-RU" b="1" dirty="0" smtClean="0"/>
              <a:t>Типы вопросов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268" y="854579"/>
            <a:ext cx="11578840" cy="5366759"/>
          </a:xfrm>
        </p:spPr>
        <p:txBody>
          <a:bodyPr>
            <a:noAutofit/>
          </a:bodyPr>
          <a:lstStyle/>
          <a:p>
            <a:pPr lvl="0" algn="just"/>
            <a:r>
              <a:rPr lang="ru-RU" sz="2000" b="1" dirty="0"/>
              <a:t>Множественный выбор </a:t>
            </a:r>
            <a:r>
              <a:rPr lang="ru-RU" sz="2000" dirty="0"/>
              <a:t>- студент выбирает ответ на вопрос из нескольких предложенных ему вариантов, причем вопросы могут предполагать один или сразу несколько правильных ответов.</a:t>
            </a:r>
          </a:p>
          <a:p>
            <a:pPr lvl="0" algn="just"/>
            <a:r>
              <a:rPr lang="ru-RU" sz="2000" b="1" dirty="0"/>
              <a:t>Верно/Неверно</a:t>
            </a:r>
            <a:r>
              <a:rPr lang="ru-RU" sz="2000" dirty="0"/>
              <a:t> - ответ на вопрос, студент выбирает между двумя вариантами «Верно» и «Неверно».</a:t>
            </a:r>
          </a:p>
          <a:p>
            <a:pPr lvl="0" algn="just"/>
            <a:r>
              <a:rPr lang="ru-RU" sz="2000" b="1" dirty="0"/>
              <a:t>На соответствие</a:t>
            </a:r>
            <a:r>
              <a:rPr lang="ru-RU" sz="2000" dirty="0"/>
              <a:t> - каждому элементу ответов первой группы нужно сопоставить элемент ответов второй группы.</a:t>
            </a:r>
          </a:p>
          <a:p>
            <a:pPr lvl="0" algn="just"/>
            <a:r>
              <a:rPr lang="ru-RU" sz="2000" b="1" dirty="0"/>
              <a:t>Короткие ответы</a:t>
            </a:r>
            <a:r>
              <a:rPr lang="ru-RU" sz="2000" dirty="0"/>
              <a:t> - ответом на вопрос является слово или короткая фраза, допускается несколько правильных ответов с различными оценками.</a:t>
            </a:r>
          </a:p>
          <a:p>
            <a:pPr lvl="0" algn="just"/>
            <a:r>
              <a:rPr lang="ru-RU" sz="2000" b="1" dirty="0"/>
              <a:t>Числовой</a:t>
            </a:r>
            <a:r>
              <a:rPr lang="ru-RU" sz="2000" dirty="0"/>
              <a:t> - то же, что и короткий ответ, только на выполнение вычислительных операций, числовой ответ может иметь заданный интервал предельно допустимой погрешности отклонения от правильного значения.</a:t>
            </a:r>
          </a:p>
          <a:p>
            <a:pPr lvl="0" algn="just"/>
            <a:r>
              <a:rPr lang="ru-RU" sz="2000" b="1" dirty="0"/>
              <a:t>Вычисляемый</a:t>
            </a:r>
            <a:r>
              <a:rPr lang="ru-RU" sz="2000" dirty="0"/>
              <a:t> - такой вопрос предлагает вычислить значение по формуле. Формула является шаблоном, в который при каждом тестировании подставляются случайные значения из указанных диапазонов.</a:t>
            </a:r>
          </a:p>
          <a:p>
            <a:pPr lvl="0" algn="just"/>
            <a:r>
              <a:rPr lang="ru-RU" sz="2000" b="1" dirty="0"/>
              <a:t>Вложенные ответы, </a:t>
            </a:r>
            <a:r>
              <a:rPr lang="ru-RU" sz="2000" b="1" dirty="0" err="1"/>
              <a:t>embedded</a:t>
            </a:r>
            <a:r>
              <a:rPr lang="ru-RU" sz="2000" b="1" dirty="0"/>
              <a:t> </a:t>
            </a:r>
            <a:r>
              <a:rPr lang="ru-RU" sz="2000" b="1" dirty="0" err="1"/>
              <a:t>answers</a:t>
            </a:r>
            <a:r>
              <a:rPr lang="ru-RU" sz="2000" dirty="0"/>
              <a:t> - представляют собой текст, непосредственно в который вставляются короткие ответы, числовые ответы или множественный выбор, как в «рабочей тетради».</a:t>
            </a:r>
          </a:p>
          <a:p>
            <a:pPr lvl="0" algn="just"/>
            <a:r>
              <a:rPr lang="ru-RU" sz="2000" b="1" dirty="0"/>
              <a:t>Эссе</a:t>
            </a:r>
            <a:r>
              <a:rPr lang="ru-RU" sz="2000" dirty="0"/>
              <a:t> - студент кратко излагает свой взгляд на рассматриваемую проблему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32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20396"/>
          </a:xfrm>
        </p:spPr>
        <p:txBody>
          <a:bodyPr/>
          <a:lstStyle/>
          <a:p>
            <a:pPr algn="ctr"/>
            <a:r>
              <a:rPr lang="ru-RU" b="1" dirty="0" smtClean="0"/>
              <a:t>Типы вопросов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35</a:t>
            </a:fld>
            <a:endParaRPr lang="ru-RU"/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0062" y="1119500"/>
            <a:ext cx="4391975" cy="4734369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6867645" y="1119500"/>
            <a:ext cx="4105155" cy="473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57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71671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Создание теста на основе вопросов из Банка вопросов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36</a:t>
            </a:fld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20" y="1003621"/>
            <a:ext cx="5461620" cy="1508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2622909" y="2988157"/>
            <a:ext cx="6946181" cy="280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6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46034"/>
          </a:xfrm>
        </p:spPr>
        <p:txBody>
          <a:bodyPr/>
          <a:lstStyle/>
          <a:p>
            <a:pPr algn="ctr"/>
            <a:r>
              <a:rPr lang="ru-RU" b="1" dirty="0"/>
              <a:t>Просмотр оценок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5094" y="945408"/>
            <a:ext cx="11433560" cy="4351338"/>
          </a:xfrm>
        </p:spPr>
        <p:txBody>
          <a:bodyPr>
            <a:normAutofit/>
          </a:bodyPr>
          <a:lstStyle/>
          <a:p>
            <a:pPr algn="just"/>
            <a:r>
              <a:rPr lang="ru-RU" sz="2000" dirty="0"/>
              <a:t>Преподаватели задают шкалу оценивания тех или иных разделов курса при добавлении элементов курса (тесты, задания, контрольные и т.п.).</a:t>
            </a:r>
          </a:p>
          <a:p>
            <a:pPr algn="just"/>
            <a:r>
              <a:rPr lang="ru-RU" sz="2000" dirty="0"/>
              <a:t>В журнале оценок курса собраны оценки всех студентов за все оцениваемые элементы курса. Все они доступны преподавателю курса. Каждому студенту в этом журнале доступны только его собственные оценки.</a:t>
            </a:r>
          </a:p>
          <a:p>
            <a:pPr algn="just"/>
            <a:r>
              <a:rPr lang="ru-RU" sz="2000" dirty="0"/>
              <a:t>Для того чтобы перейти в режим работы с Журналом оценок необходимо нажать </a:t>
            </a:r>
            <a:r>
              <a:rPr lang="ru-RU" sz="2000" b="1" i="1" dirty="0"/>
              <a:t>Навигация</a:t>
            </a:r>
            <a:r>
              <a:rPr lang="ru-RU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</a:t>
            </a:r>
            <a:r>
              <a:rPr lang="en-US" sz="2000" dirty="0"/>
              <a:t> </a:t>
            </a:r>
            <a:r>
              <a:rPr lang="ru-RU" sz="2000" b="1" i="1" dirty="0"/>
              <a:t>Оценки</a:t>
            </a:r>
            <a:r>
              <a:rPr lang="ru-RU" sz="2000" dirty="0"/>
              <a:t>.</a:t>
            </a:r>
          </a:p>
          <a:p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37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2080" y="2996341"/>
            <a:ext cx="2638712" cy="330487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462195" y="5834622"/>
            <a:ext cx="918482" cy="27174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66"/>
          </a:p>
        </p:txBody>
      </p:sp>
    </p:spTree>
    <p:extLst>
      <p:ext uri="{BB962C8B-B14F-4D97-AF65-F5344CB8AC3E}">
        <p14:creationId xmlns:p14="http://schemas.microsoft.com/office/powerpoint/2010/main" val="181646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28942"/>
          </a:xfrm>
        </p:spPr>
        <p:txBody>
          <a:bodyPr/>
          <a:lstStyle/>
          <a:p>
            <a:pPr algn="ctr"/>
            <a:r>
              <a:rPr lang="ru-RU" b="1" dirty="0" smtClean="0"/>
              <a:t>Просмотр оценок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38</a:t>
            </a:fld>
            <a:endParaRPr lang="ru-RU"/>
          </a:p>
        </p:txBody>
      </p:sp>
      <p:pic>
        <p:nvPicPr>
          <p:cNvPr id="6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0217" y="1128045"/>
            <a:ext cx="10790834" cy="420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5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20396"/>
          </a:xfrm>
        </p:spPr>
        <p:txBody>
          <a:bodyPr/>
          <a:lstStyle/>
          <a:p>
            <a:pPr algn="ctr"/>
            <a:r>
              <a:rPr lang="ru-RU" b="1" dirty="0" smtClean="0"/>
              <a:t>Обмен сообщениями на сайте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73595"/>
            <a:ext cx="10515600" cy="4351338"/>
          </a:xfrm>
        </p:spPr>
        <p:txBody>
          <a:bodyPr/>
          <a:lstStyle/>
          <a:p>
            <a:pPr algn="just"/>
            <a:r>
              <a:rPr lang="ru-RU" dirty="0"/>
              <a:t>При нажатии на значок сообщения  </a:t>
            </a:r>
            <a:r>
              <a:rPr lang="ru-RU" dirty="0" smtClean="0"/>
              <a:t>     пользователь </a:t>
            </a:r>
            <a:r>
              <a:rPr lang="ru-RU" dirty="0"/>
              <a:t>переходит на страницу обмена сообщениями, где можно вести беседу с пользователями, зарегистрированными на сайте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39</a:t>
            </a:fld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636" y="1198736"/>
            <a:ext cx="310307" cy="218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7302" y="2336294"/>
            <a:ext cx="1384357" cy="39425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7671" y="2336295"/>
            <a:ext cx="1534352" cy="394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0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4759"/>
          </a:xfrm>
        </p:spPr>
        <p:txBody>
          <a:bodyPr/>
          <a:lstStyle/>
          <a:p>
            <a:pPr algn="ctr"/>
            <a:r>
              <a:rPr lang="ru-RU" b="1" dirty="0"/>
              <a:t>Основные цели ЭО, ДОТ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2185" y="1022321"/>
            <a:ext cx="11279736" cy="4351338"/>
          </a:xfrm>
        </p:spPr>
        <p:txBody>
          <a:bodyPr/>
          <a:lstStyle/>
          <a:p>
            <a:pPr marL="514350" lvl="0" indent="-514350" algn="just">
              <a:buFont typeface="+mj-lt"/>
              <a:buAutoNum type="arabicPeriod"/>
            </a:pPr>
            <a:r>
              <a:rPr lang="ru-RU" dirty="0">
                <a:latin typeface="Arial" pitchFamily="34" charset="0"/>
                <a:cs typeface="Arial" pitchFamily="34" charset="0"/>
              </a:rPr>
              <a:t>предоставление обучающимся возможности осваивать образовательные программы или их части </a:t>
            </a:r>
            <a:r>
              <a:rPr lang="ru-RU" u="sng" dirty="0">
                <a:latin typeface="Arial" pitchFamily="34" charset="0"/>
                <a:cs typeface="Arial" pitchFamily="34" charset="0"/>
              </a:rPr>
              <a:t>независимо от местонахождения</a:t>
            </a:r>
            <a:r>
              <a:rPr lang="ru-RU" dirty="0">
                <a:latin typeface="Arial" pitchFamily="34" charset="0"/>
                <a:cs typeface="Arial" pitchFamily="34" charset="0"/>
              </a:rPr>
              <a:t> обучающегося и </a:t>
            </a:r>
            <a:r>
              <a:rPr lang="ru-RU" u="sng" dirty="0">
                <a:latin typeface="Arial" pitchFamily="34" charset="0"/>
                <a:cs typeface="Arial" pitchFamily="34" charset="0"/>
              </a:rPr>
              <a:t>в любое время</a:t>
            </a:r>
            <a:r>
              <a:rPr lang="ru-RU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u="sng" dirty="0">
                <a:latin typeface="Arial" pitchFamily="34" charset="0"/>
                <a:cs typeface="Arial" pitchFamily="34" charset="0"/>
              </a:rPr>
              <a:t>повышение качества обучения</a:t>
            </a:r>
            <a:r>
              <a:rPr lang="ru-RU" dirty="0">
                <a:latin typeface="Arial" pitchFamily="34" charset="0"/>
                <a:cs typeface="Arial" pitchFamily="34" charset="0"/>
              </a:rPr>
              <a:t> путем сочетания традиционных технологий обучения и электронного обучения, дистанционных образовательных технологий.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4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22191" y="4971981"/>
            <a:ext cx="117707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Arial" pitchFamily="34" charset="0"/>
                <a:cs typeface="Arial" pitchFamily="34" charset="0"/>
              </a:rPr>
              <a:t>Электронная информационно-образовательная среда (ЭИОС)</a:t>
            </a:r>
          </a:p>
        </p:txBody>
      </p:sp>
    </p:spTree>
    <p:extLst>
      <p:ext uri="{BB962C8B-B14F-4D97-AF65-F5344CB8AC3E}">
        <p14:creationId xmlns:p14="http://schemas.microsoft.com/office/powerpoint/2010/main" val="396700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54579"/>
          </a:xfrm>
        </p:spPr>
        <p:txBody>
          <a:bodyPr/>
          <a:lstStyle/>
          <a:p>
            <a:pPr algn="ctr"/>
            <a:r>
              <a:rPr lang="ru-RU" b="1" dirty="0"/>
              <a:t>Использование элемента курса «Форум»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5829" y="945408"/>
            <a:ext cx="11066091" cy="5122106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/>
              <a:t>Форум 			используется для организации дискуссии и группируется по темам. После создания темы каждый участник дискуссии может добавить к ней свой ответ или прокомментировать уже имеющиеся ответы. Для того чтобы вступить в дискуссию, пользователь может просто просмотреть темы дискуссий и ответы, которые предлагаются другими.</a:t>
            </a:r>
          </a:p>
          <a:p>
            <a:r>
              <a:rPr lang="ru-RU" dirty="0"/>
              <a:t>Форумы имеют множество применений, таких как:</a:t>
            </a:r>
          </a:p>
          <a:p>
            <a:pPr marL="696491" indent="-187517" algn="just">
              <a:lnSpc>
                <a:spcPct val="110000"/>
              </a:lnSpc>
            </a:pPr>
            <a:r>
              <a:rPr lang="ru-RU" sz="2400" dirty="0"/>
              <a:t>пространство для общения студентов, чтобы они узнали друг друга;</a:t>
            </a:r>
          </a:p>
          <a:p>
            <a:pPr marL="696491" indent="-187517" algn="just">
              <a:lnSpc>
                <a:spcPct val="110000"/>
              </a:lnSpc>
            </a:pPr>
            <a:r>
              <a:rPr lang="ru-RU" sz="2400" dirty="0"/>
              <a:t>объявления курса (новостной форум с принудительной подпиской);</a:t>
            </a:r>
          </a:p>
          <a:p>
            <a:pPr marL="696491" indent="-187517" algn="just">
              <a:lnSpc>
                <a:spcPct val="110000"/>
              </a:lnSpc>
            </a:pPr>
            <a:r>
              <a:rPr lang="ru-RU" sz="2400" dirty="0"/>
              <a:t>обсуждения содержания курса или материалов для чтения;</a:t>
            </a:r>
          </a:p>
          <a:p>
            <a:pPr marL="696491" indent="-187517" algn="just">
              <a:lnSpc>
                <a:spcPct val="110000"/>
              </a:lnSpc>
            </a:pPr>
            <a:r>
              <a:rPr lang="ru-RU" sz="2400" dirty="0"/>
              <a:t>продолжения обсуждения, начатого ранее при личной встрече;</a:t>
            </a:r>
          </a:p>
          <a:p>
            <a:pPr marL="696491" indent="-187517" algn="just">
              <a:lnSpc>
                <a:spcPct val="110000"/>
              </a:lnSpc>
            </a:pPr>
            <a:r>
              <a:rPr lang="ru-RU" sz="2400" dirty="0"/>
              <a:t>пространство для общения преподавателей (с помощью скрытого форума).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40</a:t>
            </a:fld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297" y="945409"/>
            <a:ext cx="1179853" cy="376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865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7488"/>
          </a:xfrm>
        </p:spPr>
        <p:txBody>
          <a:bodyPr/>
          <a:lstStyle/>
          <a:p>
            <a:pPr algn="ctr"/>
            <a:r>
              <a:rPr lang="ru-RU" b="1" dirty="0" smtClean="0"/>
              <a:t>Элемент «Обратная связь»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36862"/>
            <a:ext cx="10954996" cy="4351338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Модуль «Обратная связь» позволяет создать собственные анкеты для сбора обратной связи от участников, используя различные типы вопросов, включая множественный выбор, да/нет или ввод текста.</a:t>
            </a:r>
          </a:p>
          <a:p>
            <a:pPr algn="just"/>
            <a:r>
              <a:rPr lang="ru-RU" dirty="0"/>
              <a:t>Обратная связь, при желании, может быть анонимной, а результаты могут быть показаны всем участникам или только преподавателям.</a:t>
            </a:r>
          </a:p>
          <a:p>
            <a:pPr algn="just"/>
            <a:r>
              <a:rPr lang="ru-RU" dirty="0"/>
              <a:t>«Обратная связь»                    может быть использована:</a:t>
            </a:r>
          </a:p>
          <a:p>
            <a:pPr marL="851874" indent="-342900" algn="just">
              <a:buFont typeface="Arial" panose="020B0604020202020204" pitchFamily="34" charset="0"/>
              <a:buChar char="•"/>
            </a:pPr>
            <a:r>
              <a:rPr lang="ru-RU" sz="2000" dirty="0"/>
              <a:t>для оценки курсов, помогая улучшить содержание для последующих участников;</a:t>
            </a:r>
          </a:p>
          <a:p>
            <a:pPr marL="851874" indent="-342900" algn="just">
              <a:buFont typeface="Arial" panose="020B0604020202020204" pitchFamily="34" charset="0"/>
              <a:buChar char="•"/>
            </a:pPr>
            <a:r>
              <a:rPr lang="ru-RU" sz="2000" dirty="0"/>
              <a:t>чтобы дать участникам возможность записаться на учебные модули, мероприятия и т.д.</a:t>
            </a:r>
          </a:p>
          <a:p>
            <a:pPr marL="851874" indent="-342900" algn="just">
              <a:buFont typeface="Arial" panose="020B0604020202020204" pitchFamily="34" charset="0"/>
              <a:buChar char="•"/>
            </a:pPr>
            <a:r>
              <a:rPr lang="ru-RU" sz="2000" dirty="0"/>
              <a:t>для ответа гостей о выборе курса, политики образовательного учреждения и т.д.;</a:t>
            </a:r>
          </a:p>
          <a:p>
            <a:pPr marL="851874" indent="-342900" algn="just">
              <a:buFont typeface="Arial" panose="020B0604020202020204" pitchFamily="34" charset="0"/>
              <a:buChar char="•"/>
            </a:pPr>
            <a:r>
              <a:rPr lang="ru-RU" sz="2000" dirty="0"/>
              <a:t>для анонимных сообщений о случаях хулиганства.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41</a:t>
            </a:fld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3760587" y="3170491"/>
            <a:ext cx="1255794" cy="31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6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11850"/>
          </a:xfrm>
        </p:spPr>
        <p:txBody>
          <a:bodyPr/>
          <a:lstStyle/>
          <a:p>
            <a:pPr algn="ctr"/>
            <a:r>
              <a:rPr lang="ru-RU" b="1" dirty="0" smtClean="0"/>
              <a:t>Просмотр подключенных групп на курс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42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1569" y="791453"/>
            <a:ext cx="2668861" cy="28146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505" y="3790776"/>
            <a:ext cx="8887271" cy="225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6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54579"/>
          </a:xfrm>
        </p:spPr>
        <p:txBody>
          <a:bodyPr/>
          <a:lstStyle/>
          <a:p>
            <a:pPr algn="ctr"/>
            <a:r>
              <a:rPr lang="ru-RU" b="1" dirty="0" smtClean="0"/>
              <a:t>Копирование элементов курса в другой курс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3820" y="760575"/>
            <a:ext cx="11744360" cy="4351338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/>
              <a:t>Важно: Чтобы копировать материалы из курса в курс преподаватель </a:t>
            </a:r>
            <a:r>
              <a:rPr lang="ru-RU" sz="2400" u="sng" dirty="0" smtClean="0"/>
              <a:t>должен быть редактором в обоих курсах</a:t>
            </a:r>
            <a:r>
              <a:rPr lang="ru-RU" sz="2400" dirty="0" smtClean="0"/>
              <a:t>!</a:t>
            </a:r>
          </a:p>
          <a:p>
            <a:pPr marL="514350" indent="-514350" algn="just">
              <a:buAutoNum type="arabicPeriod"/>
            </a:pPr>
            <a:r>
              <a:rPr lang="ru-RU" sz="2000" dirty="0" smtClean="0"/>
              <a:t>Заходим на тот курс, </a:t>
            </a:r>
            <a:r>
              <a:rPr lang="ru-RU" sz="2000" b="1" dirty="0" smtClean="0"/>
              <a:t>куда</a:t>
            </a:r>
            <a:r>
              <a:rPr lang="ru-RU" sz="2000" dirty="0" smtClean="0"/>
              <a:t> нужно скопировать</a:t>
            </a:r>
          </a:p>
          <a:p>
            <a:pPr marL="514350" indent="-514350" algn="just">
              <a:buAutoNum type="arabicPeriod"/>
            </a:pPr>
            <a:r>
              <a:rPr lang="ru-RU" sz="2000" dirty="0" smtClean="0"/>
              <a:t>Настройки – Управление курсом – Импорт</a:t>
            </a:r>
          </a:p>
          <a:p>
            <a:pPr marL="514350" indent="-514350" algn="just">
              <a:buAutoNum type="arabicPeriod"/>
            </a:pPr>
            <a:r>
              <a:rPr lang="ru-RU" sz="2000" dirty="0" smtClean="0"/>
              <a:t>Находим по краткому названи</a:t>
            </a:r>
            <a:r>
              <a:rPr lang="ru-RU" sz="2000" dirty="0" smtClean="0"/>
              <a:t>ю курс, </a:t>
            </a:r>
            <a:r>
              <a:rPr lang="ru-RU" sz="2000" b="1" dirty="0" smtClean="0"/>
              <a:t>из которого </a:t>
            </a:r>
            <a:r>
              <a:rPr lang="ru-RU" sz="2000" dirty="0" smtClean="0"/>
              <a:t>нужно скопировать</a:t>
            </a:r>
          </a:p>
          <a:p>
            <a:pPr marL="514350" indent="-514350" algn="just">
              <a:buAutoNum type="arabicPeriod"/>
            </a:pPr>
            <a:r>
              <a:rPr lang="ru-RU" sz="2000" dirty="0" smtClean="0"/>
              <a:t>Выбираем необходимые для копирования элементы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43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5" y="3147952"/>
            <a:ext cx="2367901" cy="3144441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2485061" y="4624802"/>
            <a:ext cx="504202" cy="487111"/>
          </a:xfrm>
          <a:prstGeom prst="rightArrow">
            <a:avLst/>
          </a:prstGeom>
          <a:solidFill>
            <a:srgbClr val="4888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439" y="4058206"/>
            <a:ext cx="4848108" cy="12230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8568" y="3451962"/>
            <a:ext cx="3713432" cy="2420526"/>
          </a:xfrm>
          <a:prstGeom prst="rect">
            <a:avLst/>
          </a:prstGeom>
        </p:spPr>
      </p:pic>
      <p:sp>
        <p:nvSpPr>
          <p:cNvPr id="9" name="Стрелка вправо 8"/>
          <p:cNvSpPr/>
          <p:nvPr/>
        </p:nvSpPr>
        <p:spPr>
          <a:xfrm>
            <a:off x="7937767" y="4587713"/>
            <a:ext cx="504202" cy="487111"/>
          </a:xfrm>
          <a:prstGeom prst="rightArrow">
            <a:avLst/>
          </a:prstGeom>
          <a:solidFill>
            <a:srgbClr val="4888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97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4759"/>
          </a:xfrm>
        </p:spPr>
        <p:txBody>
          <a:bodyPr/>
          <a:lstStyle/>
          <a:p>
            <a:pPr algn="ctr"/>
            <a:r>
              <a:rPr lang="ru-RU" b="1" dirty="0" smtClean="0"/>
              <a:t>Переключение к роли «студент»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268" y="928317"/>
            <a:ext cx="11701631" cy="4351338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/>
              <a:t>Производится внутри курса, где необходимо проверить отображение элементов.</a:t>
            </a:r>
          </a:p>
          <a:p>
            <a:pPr marL="514350" indent="-514350" algn="just">
              <a:buAutoNum type="arabicPeriod"/>
            </a:pPr>
            <a:r>
              <a:rPr lang="ru-RU" sz="2400" dirty="0" smtClean="0"/>
              <a:t>Нажать на свое имя</a:t>
            </a:r>
          </a:p>
          <a:p>
            <a:pPr marL="514350" indent="-514350" algn="just">
              <a:buAutoNum type="arabicPeriod"/>
            </a:pPr>
            <a:r>
              <a:rPr lang="ru-RU" sz="2400" dirty="0" smtClean="0"/>
              <a:t>Выбрать кнопку «Переключиться к роли»</a:t>
            </a:r>
          </a:p>
          <a:p>
            <a:pPr marL="514350" indent="-514350" algn="just">
              <a:buAutoNum type="arabicPeriod"/>
            </a:pPr>
            <a:r>
              <a:rPr lang="ru-RU" sz="2400" dirty="0" smtClean="0"/>
              <a:t>Выбрать одну из доступных ролей</a:t>
            </a:r>
          </a:p>
          <a:p>
            <a:pPr marL="514350" indent="-514350" algn="just">
              <a:buAutoNum type="arabicPeriod"/>
            </a:pPr>
            <a:r>
              <a:rPr lang="ru-RU" sz="2400" dirty="0" smtClean="0"/>
              <a:t>Просмотреть</a:t>
            </a:r>
          </a:p>
          <a:p>
            <a:pPr marL="514350" indent="-514350" algn="just">
              <a:buAutoNum type="arabicPeriod"/>
            </a:pPr>
            <a:r>
              <a:rPr lang="ru-RU" sz="2400" dirty="0" smtClean="0"/>
              <a:t>Нажать на свое имя и выбрать кнопку «Вернуться к моей обычной роли»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44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16" y="3953294"/>
            <a:ext cx="2023352" cy="21919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507" y="3749964"/>
            <a:ext cx="3065033" cy="25718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656" y="4658571"/>
            <a:ext cx="2645488" cy="7546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2843" y="3933002"/>
            <a:ext cx="2352612" cy="2212257"/>
          </a:xfrm>
          <a:prstGeom prst="rect">
            <a:avLst/>
          </a:prstGeom>
        </p:spPr>
      </p:pic>
      <p:sp>
        <p:nvSpPr>
          <p:cNvPr id="9" name="Стрелка вправо 8"/>
          <p:cNvSpPr/>
          <p:nvPr/>
        </p:nvSpPr>
        <p:spPr>
          <a:xfrm>
            <a:off x="2250813" y="4799132"/>
            <a:ext cx="504202" cy="487111"/>
          </a:xfrm>
          <a:prstGeom prst="rightArrow">
            <a:avLst/>
          </a:prstGeom>
          <a:solidFill>
            <a:srgbClr val="4888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5929966" y="4859323"/>
            <a:ext cx="504202" cy="487111"/>
          </a:xfrm>
          <a:prstGeom prst="rightArrow">
            <a:avLst/>
          </a:prstGeom>
          <a:solidFill>
            <a:srgbClr val="4888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9249700" y="4805720"/>
            <a:ext cx="504202" cy="487111"/>
          </a:xfrm>
          <a:prstGeom prst="rightArrow">
            <a:avLst/>
          </a:prstGeom>
          <a:solidFill>
            <a:srgbClr val="4888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1890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4759"/>
          </a:xfrm>
        </p:spPr>
        <p:txBody>
          <a:bodyPr/>
          <a:lstStyle/>
          <a:p>
            <a:pPr algn="ctr"/>
            <a:r>
              <a:rPr lang="ru-RU" b="1" dirty="0" smtClean="0"/>
              <a:t>Ограничение доступа к элементу курса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45</a:t>
            </a:fld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152356" y="1186751"/>
            <a:ext cx="3562394" cy="12527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355" y="679032"/>
            <a:ext cx="2123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настройках курса:</a:t>
            </a:r>
            <a:endParaRPr lang="ru-RU" dirty="0"/>
          </a:p>
        </p:txBody>
      </p:sp>
      <p:pic>
        <p:nvPicPr>
          <p:cNvPr id="9" name="Рисунок 8"/>
          <p:cNvPicPr/>
          <p:nvPr/>
        </p:nvPicPr>
        <p:blipFill>
          <a:blip r:embed="rId3"/>
          <a:stretch>
            <a:fillRect/>
          </a:stretch>
        </p:blipFill>
        <p:spPr>
          <a:xfrm>
            <a:off x="5193329" y="679032"/>
            <a:ext cx="5363688" cy="1751888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4"/>
          <a:stretch>
            <a:fillRect/>
          </a:stretch>
        </p:blipFill>
        <p:spPr>
          <a:xfrm>
            <a:off x="24902" y="3911135"/>
            <a:ext cx="3419787" cy="10084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7833" y="2511185"/>
            <a:ext cx="2217218" cy="38089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3947" y="2510552"/>
            <a:ext cx="2041670" cy="380957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4513" y="2569552"/>
            <a:ext cx="2394386" cy="3691570"/>
          </a:xfrm>
          <a:prstGeom prst="rect">
            <a:avLst/>
          </a:prstGeom>
        </p:spPr>
      </p:pic>
      <p:sp>
        <p:nvSpPr>
          <p:cNvPr id="15" name="Стрелка вправо 14"/>
          <p:cNvSpPr/>
          <p:nvPr/>
        </p:nvSpPr>
        <p:spPr>
          <a:xfrm>
            <a:off x="3574183" y="4171780"/>
            <a:ext cx="504202" cy="487111"/>
          </a:xfrm>
          <a:prstGeom prst="rightArrow">
            <a:avLst/>
          </a:prstGeom>
          <a:solidFill>
            <a:srgbClr val="4888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85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46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9700" y="977071"/>
            <a:ext cx="2409108" cy="52176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477" y="1008375"/>
            <a:ext cx="6000551" cy="20921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607" y="74688"/>
            <a:ext cx="699247" cy="6992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6399" y="3428582"/>
            <a:ext cx="82127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Gotham Pro" panose="02000503040000020004" pitchFamily="2" charset="0"/>
                <a:cs typeface="Gotham Pro" panose="02000503040000020004" pitchFamily="2" charset="0"/>
              </a:rPr>
              <a:t>Характеристики</a:t>
            </a:r>
            <a:r>
              <a:rPr lang="ru-RU" sz="2000" dirty="0">
                <a:latin typeface="Gotham Pro" panose="02000503040000020004" pitchFamily="2" charset="0"/>
                <a:cs typeface="Gotham Pro" panose="02000503040000020004" pitchFamily="2" charset="0"/>
              </a:rPr>
              <a:t>: </a:t>
            </a:r>
            <a:endParaRPr lang="ru-RU" sz="2000" dirty="0" smtClean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Gotham Pro" panose="02000503040000020004" pitchFamily="2" charset="0"/>
                <a:cs typeface="Gotham Pro" panose="02000503040000020004" pitchFamily="2" charset="0"/>
              </a:rPr>
              <a:t>одновременное </a:t>
            </a:r>
            <a:r>
              <a:rPr lang="ru-RU" sz="2000" dirty="0">
                <a:latin typeface="Gotham Pro" panose="02000503040000020004" pitchFamily="2" charset="0"/>
                <a:cs typeface="Gotham Pro" panose="02000503040000020004" pitchFamily="2" charset="0"/>
              </a:rPr>
              <a:t>подключение до 200 участников в одной </a:t>
            </a:r>
            <a:r>
              <a:rPr lang="ru-RU" sz="2000" dirty="0" err="1">
                <a:latin typeface="Gotham Pro" panose="02000503040000020004" pitchFamily="2" charset="0"/>
                <a:cs typeface="Gotham Pro" panose="02000503040000020004" pitchFamily="2" charset="0"/>
              </a:rPr>
              <a:t>вебинарной</a:t>
            </a:r>
            <a:r>
              <a:rPr lang="ru-RU" sz="2000" dirty="0">
                <a:latin typeface="Gotham Pro" panose="02000503040000020004" pitchFamily="2" charset="0"/>
                <a:cs typeface="Gotham Pro" panose="02000503040000020004" pitchFamily="2" charset="0"/>
              </a:rPr>
              <a:t> </a:t>
            </a:r>
            <a:r>
              <a:rPr lang="ru-RU" sz="2000" dirty="0" smtClean="0">
                <a:latin typeface="Gotham Pro" panose="02000503040000020004" pitchFamily="2" charset="0"/>
                <a:cs typeface="Gotham Pro" panose="02000503040000020004" pitchFamily="2" charset="0"/>
              </a:rPr>
              <a:t>комнате, 50 комнат.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Gotham Pro" panose="02000503040000020004" pitchFamily="2" charset="0"/>
                <a:cs typeface="Gotham Pro" panose="02000503040000020004" pitchFamily="2" charset="0"/>
              </a:rPr>
              <a:t>Система </a:t>
            </a:r>
            <a:r>
              <a:rPr lang="ru-RU" sz="2000" dirty="0">
                <a:latin typeface="Gotham Pro" panose="02000503040000020004" pitchFamily="2" charset="0"/>
                <a:cs typeface="Gotham Pro" panose="02000503040000020004" pitchFamily="2" charset="0"/>
              </a:rPr>
              <a:t>позволяет проводить демонстрацию экрана, запись </a:t>
            </a:r>
            <a:r>
              <a:rPr lang="ru-RU" sz="2000" dirty="0" err="1">
                <a:latin typeface="Gotham Pro" panose="02000503040000020004" pitchFamily="2" charset="0"/>
                <a:cs typeface="Gotham Pro" panose="02000503040000020004" pitchFamily="2" charset="0"/>
              </a:rPr>
              <a:t>вебинаров</a:t>
            </a:r>
            <a:r>
              <a:rPr lang="ru-RU" sz="2000" dirty="0">
                <a:latin typeface="Gotham Pro" panose="02000503040000020004" pitchFamily="2" charset="0"/>
                <a:cs typeface="Gotham Pro" panose="02000503040000020004" pitchFamily="2" charset="0"/>
              </a:rPr>
              <a:t> и конвертировать записи в формат mp4. </a:t>
            </a:r>
            <a:endParaRPr lang="ru-RU" sz="2000" dirty="0" smtClean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Gotham Pro" panose="02000503040000020004" pitchFamily="2" charset="0"/>
                <a:cs typeface="Gotham Pro" panose="02000503040000020004" pitchFamily="2" charset="0"/>
              </a:rPr>
              <a:t>Наличие </a:t>
            </a:r>
            <a:r>
              <a:rPr lang="ru-RU" sz="2000" dirty="0">
                <a:latin typeface="Gotham Pro" panose="02000503040000020004" pitchFamily="2" charset="0"/>
                <a:cs typeface="Gotham Pro" panose="02000503040000020004" pitchFamily="2" charset="0"/>
              </a:rPr>
              <a:t>мобильного приложения.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824810" y="74688"/>
            <a:ext cx="7721986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4400" b="1" dirty="0">
                <a:latin typeface="+mj-lt"/>
                <a:ea typeface="+mj-ea"/>
                <a:cs typeface="+mj-cs"/>
              </a:rPr>
              <a:t>Система </a:t>
            </a:r>
            <a:r>
              <a:rPr lang="ru-RU" sz="4400" b="1" dirty="0" err="1">
                <a:latin typeface="+mj-lt"/>
                <a:ea typeface="+mj-ea"/>
                <a:cs typeface="+mj-cs"/>
              </a:rPr>
              <a:t>вебинаров</a:t>
            </a:r>
            <a:r>
              <a:rPr lang="ru-RU" sz="4400" b="1" dirty="0">
                <a:latin typeface="+mj-lt"/>
                <a:ea typeface="+mj-ea"/>
                <a:cs typeface="+mj-cs"/>
              </a:rPr>
              <a:t> Контур Толк</a:t>
            </a:r>
          </a:p>
        </p:txBody>
      </p:sp>
    </p:spTree>
    <p:extLst>
      <p:ext uri="{BB962C8B-B14F-4D97-AF65-F5344CB8AC3E}">
        <p14:creationId xmlns:p14="http://schemas.microsoft.com/office/powerpoint/2010/main" val="346220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748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Где хранятся все </a:t>
            </a:r>
            <a:r>
              <a:rPr lang="ru-RU" sz="4000" b="1" dirty="0" smtClean="0"/>
              <a:t>инструкции</a:t>
            </a:r>
            <a:r>
              <a:rPr lang="ru-RU" sz="3600" b="1" dirty="0" smtClean="0"/>
              <a:t> по работе с СДО</a:t>
            </a:r>
            <a:endParaRPr lang="ru-RU" sz="36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5286" y="1034478"/>
            <a:ext cx="3947936" cy="166151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47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67" y="3336492"/>
            <a:ext cx="2457626" cy="21492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1916" y="3336492"/>
            <a:ext cx="2320320" cy="2149289"/>
          </a:xfrm>
          <a:prstGeom prst="rect">
            <a:avLst/>
          </a:prstGeom>
        </p:spPr>
      </p:pic>
      <p:sp>
        <p:nvSpPr>
          <p:cNvPr id="8" name="Стрелка вправо 7"/>
          <p:cNvSpPr/>
          <p:nvPr/>
        </p:nvSpPr>
        <p:spPr>
          <a:xfrm>
            <a:off x="2987153" y="4167580"/>
            <a:ext cx="504202" cy="487111"/>
          </a:xfrm>
          <a:prstGeom prst="rightArrow">
            <a:avLst/>
          </a:prstGeom>
          <a:solidFill>
            <a:srgbClr val="4888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6678643" y="743485"/>
            <a:ext cx="5142114" cy="5344853"/>
            <a:chOff x="6360525" y="769122"/>
            <a:chExt cx="5142114" cy="5344853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60526" y="769122"/>
              <a:ext cx="5142113" cy="3484940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60525" y="4254062"/>
              <a:ext cx="5142113" cy="18599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455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Электронная информационно-образовательная среда (ЭИОС</a:t>
            </a:r>
            <a:r>
              <a:rPr lang="ru-RU" sz="3600" b="1" dirty="0" smtClean="0"/>
              <a:t>)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6547" y="1082141"/>
            <a:ext cx="11407923" cy="519047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>
                <a:latin typeface="Arial" pitchFamily="34" charset="0"/>
                <a:cs typeface="Arial" pitchFamily="34" charset="0"/>
              </a:rPr>
              <a:t>совокупность информационно-коммуникационных технологий, квалификации работников, ее использующих и поддерживающих, обеспечивающая: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itchFamily="34" charset="0"/>
                <a:cs typeface="Arial" pitchFamily="34" charset="0"/>
              </a:rPr>
              <a:t>доступ к учебным планам, рабочим программам дисциплин, практик, к изданиям ЭБС;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itchFamily="34" charset="0"/>
                <a:cs typeface="Arial" pitchFamily="34" charset="0"/>
              </a:rPr>
              <a:t>фиксацию хода образовательного процесса, результатов промежуточной аттестации;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itchFamily="34" charset="0"/>
                <a:cs typeface="Arial" pitchFamily="34" charset="0"/>
              </a:rPr>
              <a:t>проведение всех видов занятий, процедур оценки результатов обучения, реализация которых предусмотрена с применением ЭО, ДОТ;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itchFamily="34" charset="0"/>
                <a:cs typeface="Arial" pitchFamily="34" charset="0"/>
              </a:rPr>
              <a:t>формирование электронного портфолио обучающегося;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itchFamily="34" charset="0"/>
                <a:cs typeface="Arial" pitchFamily="34" charset="0"/>
              </a:rPr>
              <a:t>взаимодействие между участниками образовательного процесса.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28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9606"/>
            <a:ext cx="12192000" cy="734938"/>
          </a:xfrm>
        </p:spPr>
        <p:txBody>
          <a:bodyPr/>
          <a:lstStyle/>
          <a:p>
            <a:pPr algn="ctr"/>
            <a:r>
              <a:rPr lang="ru-RU" b="1" dirty="0" smtClean="0"/>
              <a:t>Взаимодействие управлений</a:t>
            </a:r>
            <a:endParaRPr lang="ru-RU" b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6763774"/>
              </p:ext>
            </p:extLst>
          </p:nvPr>
        </p:nvGraphicFramePr>
        <p:xfrm>
          <a:off x="410908" y="1116324"/>
          <a:ext cx="11373742" cy="44201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18976">
                  <a:extLst>
                    <a:ext uri="{9D8B030D-6E8A-4147-A177-3AD203B41FA5}">
                      <a16:colId xmlns:a16="http://schemas.microsoft.com/office/drawing/2014/main" val="580387104"/>
                    </a:ext>
                  </a:extLst>
                </a:gridCol>
                <a:gridCol w="5554766">
                  <a:extLst>
                    <a:ext uri="{9D8B030D-6E8A-4147-A177-3AD203B41FA5}">
                      <a16:colId xmlns:a16="http://schemas.microsoft.com/office/drawing/2014/main" val="1361741932"/>
                    </a:ext>
                  </a:extLst>
                </a:gridCol>
              </a:tblGrid>
              <a:tr h="343119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Учебное</a:t>
                      </a:r>
                      <a:r>
                        <a:rPr lang="ru-RU" b="1" baseline="0" dirty="0" smtClean="0"/>
                        <a:t> управление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Управление информатизации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762753"/>
                  </a:ext>
                </a:extLst>
              </a:tr>
              <a:tr h="2144493">
                <a:tc>
                  <a:txBody>
                    <a:bodyPr/>
                    <a:lstStyle/>
                    <a:p>
                      <a:pPr marL="285750" lvl="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разработка и контроль стратегии развития ЭО, ДОТ;</a:t>
                      </a:r>
                    </a:p>
                    <a:p>
                      <a:pPr marL="285750" lvl="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организация и координация учебного процесса по образовательным программам или их частям;</a:t>
                      </a:r>
                    </a:p>
                    <a:p>
                      <a:pPr marL="285750" lvl="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организация проведения текущего контроля успеваемости, промежуточной аттестации и государственной итоговой аттестации;</a:t>
                      </a:r>
                    </a:p>
                    <a:p>
                      <a:pPr marL="285750" lvl="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мониторинг процесса электронного обучения.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разработка и сопровождение ЭИОС;</a:t>
                      </a:r>
                    </a:p>
                    <a:p>
                      <a:pPr marL="285750" lvl="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консультационная помощь всем участникам образовательного процесса.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419303"/>
                  </a:ext>
                </a:extLst>
              </a:tr>
              <a:tr h="343119">
                <a:tc gridSpan="2">
                  <a:txBody>
                    <a:bodyPr/>
                    <a:lstStyle/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800" b="1" dirty="0" smtClean="0">
                          <a:latin typeface="+mn-lt"/>
                          <a:cs typeface="Arial" pitchFamily="34" charset="0"/>
                        </a:rPr>
                        <a:t>Кафедры Университета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0450152"/>
                  </a:ext>
                </a:extLst>
              </a:tr>
              <a:tr h="1402613">
                <a:tc gridSpan="2"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разработка методических материалов дисциплин;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информационное наполнение электронных курсов;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проведение обучения с применением электронного обучения и дистанционных образовательных технологий.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2672838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53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240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Электронные информационные ресурсы ЭИОС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ФГБОУ </a:t>
            </a:r>
            <a:r>
              <a:rPr lang="ru-RU" sz="3600" b="1" dirty="0"/>
              <a:t>ВО ПГУПС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9455" y="1261603"/>
            <a:ext cx="11493381" cy="4865732"/>
          </a:xfrm>
        </p:spPr>
        <p:txBody>
          <a:bodyPr>
            <a:normAutofit/>
          </a:bodyPr>
          <a:lstStyle/>
          <a:p>
            <a:pPr algn="just"/>
            <a:r>
              <a:rPr lang="ru-RU" dirty="0">
                <a:latin typeface="Arial" pitchFamily="34" charset="0"/>
                <a:cs typeface="Arial" pitchFamily="34" charset="0"/>
              </a:rPr>
              <a:t>источник информации, пользование которым возможно только при помощи компьютера или подключенного к нему периферийного устройства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Корпоративная </a:t>
            </a:r>
            <a:r>
              <a:rPr lang="ru-RU" dirty="0">
                <a:latin typeface="Arial" pitchFamily="34" charset="0"/>
                <a:cs typeface="Arial" pitchFamily="34" charset="0"/>
              </a:rPr>
              <a:t>информационная система ЕАИСУ ПГУПС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itchFamily="34" charset="0"/>
                <a:cs typeface="Arial" pitchFamily="34" charset="0"/>
              </a:rPr>
              <a:t>Официальный сайт Университета: </a:t>
            </a:r>
            <a:r>
              <a:rPr lang="en-US" dirty="0">
                <a:latin typeface="Arial" pitchFamily="34" charset="0"/>
                <a:cs typeface="Arial" pitchFamily="34" charset="0"/>
                <a:hlinkClick r:id="rId2"/>
              </a:rPr>
              <a:t>www.pgups.ru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Система управления электронными курсами: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sdo.pgups.ru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Система </a:t>
            </a:r>
            <a:r>
              <a:rPr lang="ru-RU" dirty="0">
                <a:latin typeface="Arial" pitchFamily="34" charset="0"/>
                <a:cs typeface="Arial" pitchFamily="34" charset="0"/>
              </a:rPr>
              <a:t>автоматизации библиотек ИРБИС64: </a:t>
            </a:r>
            <a:r>
              <a:rPr lang="en-US" dirty="0">
                <a:latin typeface="Arial" pitchFamily="34" charset="0"/>
                <a:cs typeface="Arial" pitchFamily="34" charset="0"/>
              </a:rPr>
              <a:t>library.pgups.ru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itchFamily="34" charset="0"/>
                <a:cs typeface="Arial" pitchFamily="34" charset="0"/>
              </a:rPr>
              <a:t>Личный кабинет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обучающегося и преподавателя: </a:t>
            </a:r>
            <a:r>
              <a:rPr lang="en-US" dirty="0">
                <a:latin typeface="Arial" pitchFamily="34" charset="0"/>
                <a:cs typeface="Arial" pitchFamily="34" charset="0"/>
              </a:rPr>
              <a:t>my.pgups.ru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03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911"/>
            <a:ext cx="12192000" cy="794759"/>
          </a:xfrm>
        </p:spPr>
        <p:txBody>
          <a:bodyPr/>
          <a:lstStyle/>
          <a:p>
            <a:pPr algn="ctr"/>
            <a:r>
              <a:rPr lang="ru-RU" b="1" dirty="0"/>
              <a:t>Корпоративная информационная система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3904" y="4418879"/>
            <a:ext cx="5430814" cy="1800713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8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879648" y="4049547"/>
            <a:ext cx="282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Архитектура ЕАИСУ ПГУПС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9898" y="1085575"/>
            <a:ext cx="1128329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Arial" pitchFamily="34" charset="0"/>
                <a:cs typeface="Arial" pitchFamily="34" charset="0"/>
              </a:rPr>
              <a:t>открытая интегрированная система реального времени, автоматизирующая бизнес-процессы компании всех уровней и направлений деятельности</a:t>
            </a:r>
          </a:p>
          <a:p>
            <a:pPr algn="just"/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400" u="sng" dirty="0">
                <a:latin typeface="Arial" pitchFamily="34" charset="0"/>
                <a:cs typeface="Arial" pitchFamily="34" charset="0"/>
              </a:rPr>
              <a:t>ЕАИСУ ПГУПС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– Единая автоматизированная информационная система управления университетским комплексом</a:t>
            </a:r>
          </a:p>
          <a:p>
            <a:pPr algn="just"/>
            <a:endParaRPr lang="ru-RU" sz="2400" dirty="0">
              <a:latin typeface="Arial" pitchFamily="34" charset="0"/>
              <a:cs typeface="Arial" pitchFamily="34" charset="0"/>
            </a:endParaRP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Платформа: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ТАНДЕМ.Университет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  <a:hlinkClick r:id="rId3" action="ppaction://hlinkfile"/>
              </a:rPr>
              <a:t>tandemservice.ru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03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8763"/>
          </a:xfrm>
        </p:spPr>
        <p:txBody>
          <a:bodyPr/>
          <a:lstStyle/>
          <a:p>
            <a:pPr algn="ctr"/>
            <a:r>
              <a:rPr lang="ru-RU" b="1" dirty="0"/>
              <a:t>Ведомости ЕАИСУ ПГУПС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5395" y="1207838"/>
            <a:ext cx="5611383" cy="5028102"/>
          </a:xfrm>
        </p:spPr>
        <p:txBody>
          <a:bodyPr>
            <a:normAutofit/>
          </a:bodyPr>
          <a:lstStyle/>
          <a:p>
            <a:pPr algn="just"/>
            <a:r>
              <a:rPr lang="ru-RU" sz="2000" dirty="0">
                <a:latin typeface="Arial" pitchFamily="34" charset="0"/>
                <a:cs typeface="Arial" pitchFamily="34" charset="0"/>
              </a:rPr>
              <a:t>Виды ведомостей ЕАИСУ ПГУПС: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Аттестационные ведомости;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Экзаменационные/зачетные ведомости, ведомости по курсовой работе/проекту;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Индивидуальные ведомости;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Ведомости пересдач;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Ведомости для государственного экзамена/выпускной квалификационной работы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000" dirty="0">
                <a:latin typeface="Arial" pitchFamily="34" charset="0"/>
                <a:cs typeface="Arial" pitchFamily="34" charset="0"/>
              </a:rPr>
              <a:t>Ведомости для промежуточной аттестации вводятся в ЕАИСУ ПГУПС не позднее чем на следующий за экзаменом рабочий день.</a:t>
            </a:r>
          </a:p>
          <a:p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81B0-1699-4477-8A87-6A3E9C2FDAC7}" type="slidenum">
              <a:rPr lang="ru-RU" smtClean="0"/>
              <a:t>9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846" y="1742055"/>
            <a:ext cx="5870054" cy="341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41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_русский 169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Шаблон_русский 169.potx</Template>
  <TotalTime>122</TotalTime>
  <Words>2140</Words>
  <Application>Microsoft Office PowerPoint</Application>
  <PresentationFormat>Широкоэкранный</PresentationFormat>
  <Paragraphs>297</Paragraphs>
  <Slides>47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3" baseType="lpstr">
      <vt:lpstr>Arial</vt:lpstr>
      <vt:lpstr>Calibri</vt:lpstr>
      <vt:lpstr>Calibri Light</vt:lpstr>
      <vt:lpstr>Gotham Pro</vt:lpstr>
      <vt:lpstr>Wingdings</vt:lpstr>
      <vt:lpstr>Шаблон_русский 169</vt:lpstr>
      <vt:lpstr>Обеспечение функционирования, использование и поддержка электронной информационно-образовательной среды в вузе посредством информационно-коммуникационных технологий</vt:lpstr>
      <vt:lpstr>Нормативная база</vt:lpstr>
      <vt:lpstr>Основные определения</vt:lpstr>
      <vt:lpstr>Основные цели ЭО, ДОТ</vt:lpstr>
      <vt:lpstr>Электронная информационно-образовательная среда (ЭИОС)</vt:lpstr>
      <vt:lpstr>Взаимодействие управлений</vt:lpstr>
      <vt:lpstr>Электронные информационные ресурсы ЭИОС  ФГБОУ ВО ПГУПС</vt:lpstr>
      <vt:lpstr>Корпоративная информационная система</vt:lpstr>
      <vt:lpstr>Ведомости ЕАИСУ ПГУПС</vt:lpstr>
      <vt:lpstr>Официальный сайт Университета (www.pgups.ru)</vt:lpstr>
      <vt:lpstr>Учебные планы Университета</vt:lpstr>
      <vt:lpstr>Система подачи заявок Управления информатизации (ui.pgups.ru)</vt:lpstr>
      <vt:lpstr>Личные кабинеты ЭИОС</vt:lpstr>
      <vt:lpstr>Личные кабинеты ЭИОС как единая точка входа</vt:lpstr>
      <vt:lpstr>Мобильное приложение ЭИОС</vt:lpstr>
      <vt:lpstr>Система управления электронными курсами (sdo.pgups.ru)</vt:lpstr>
      <vt:lpstr>Доступ к sdo.pgups.ru</vt:lpstr>
      <vt:lpstr>Главная страница сайта</vt:lpstr>
      <vt:lpstr>Просмотр структуры курсов через главную страницу сайта</vt:lpstr>
      <vt:lpstr>Просмотр структуры курсов в режиме «дерева»</vt:lpstr>
      <vt:lpstr>Учебные курсы на sdo.pgups.ru</vt:lpstr>
      <vt:lpstr>Создание новых курсов</vt:lpstr>
      <vt:lpstr>Работа с электронным курсом</vt:lpstr>
      <vt:lpstr>Режим просмотра</vt:lpstr>
      <vt:lpstr>Режим редактирования</vt:lpstr>
      <vt:lpstr>Обеспеченность лекционных занятий материалами</vt:lpstr>
      <vt:lpstr>Обеспеченность семинарских занятий материалами</vt:lpstr>
      <vt:lpstr>Тестирование</vt:lpstr>
      <vt:lpstr>Дополнительные элементы курсов</vt:lpstr>
      <vt:lpstr>Добавление элементов на курс</vt:lpstr>
      <vt:lpstr>Основные элементы для заполнения курсов</vt:lpstr>
      <vt:lpstr>Использование элемента «Задание»</vt:lpstr>
      <vt:lpstr>Создание вопросов для тестов</vt:lpstr>
      <vt:lpstr>Типы вопросов</vt:lpstr>
      <vt:lpstr>Типы вопросов</vt:lpstr>
      <vt:lpstr>Создание теста на основе вопросов из Банка вопросов</vt:lpstr>
      <vt:lpstr>Просмотр оценок</vt:lpstr>
      <vt:lpstr>Просмотр оценок</vt:lpstr>
      <vt:lpstr>Обмен сообщениями на сайте</vt:lpstr>
      <vt:lpstr>Использование элемента курса «Форум»</vt:lpstr>
      <vt:lpstr>Элемент «Обратная связь»</vt:lpstr>
      <vt:lpstr>Просмотр подключенных групп на курс</vt:lpstr>
      <vt:lpstr>Копирование элементов курса в другой курс</vt:lpstr>
      <vt:lpstr>Переключение к роли «студент»</vt:lpstr>
      <vt:lpstr>Ограничение доступа к элементу курса</vt:lpstr>
      <vt:lpstr>Презентация PowerPoint</vt:lpstr>
      <vt:lpstr>Где хранятся все инструкции по работе с СДО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User</cp:lastModifiedBy>
  <cp:revision>35</cp:revision>
  <dcterms:created xsi:type="dcterms:W3CDTF">2021-01-21T08:56:58Z</dcterms:created>
  <dcterms:modified xsi:type="dcterms:W3CDTF">2023-03-15T08:24:07Z</dcterms:modified>
</cp:coreProperties>
</file>