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9" r:id="rId4"/>
    <p:sldId id="279" r:id="rId5"/>
    <p:sldId id="508" r:id="rId6"/>
    <p:sldId id="513" r:id="rId7"/>
    <p:sldId id="514" r:id="rId8"/>
    <p:sldId id="516" r:id="rId9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09" r:id="rId24"/>
    <p:sldId id="530" r:id="rId25"/>
    <p:sldId id="531" r:id="rId26"/>
    <p:sldId id="53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20DFBB-5E93-4297-AF75-5098655638F8}">
          <p14:sldIdLst>
            <p14:sldId id="256"/>
          </p14:sldIdLst>
        </p14:section>
        <p14:section name="Лекция 5; 6" id="{D7421B2C-6079-4021-92A8-EB34519F258F}">
          <p14:sldIdLst>
            <p14:sldId id="259"/>
            <p14:sldId id="279"/>
            <p14:sldId id="508"/>
            <p14:sldId id="513"/>
            <p14:sldId id="514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09"/>
            <p14:sldId id="530"/>
            <p14:sldId id="531"/>
            <p14:sldId id="5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5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6325C-6473-48AA-9EBB-ED920BF3D5C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A17B2-59DE-450D-999A-B66784A6776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e1a9a65944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4" name="Google Shape;734;ge1a9a6594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1a9a65944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1" name="Google Shape;841;ge1a9a65944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1a9a65944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8" name="Google Shape;848;ge1a9a65944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e1a9a65944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0" name="Google Shape;860;ge1a9a65944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1a9a65944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7" name="Google Shape;877;ge1a9a65944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e1a9a65944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ge1a9a65944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1a9a6594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1" name="Google Shape;901;ge1a9a6594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e1a9a65944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7" name="Google Shape;907;ge1a9a6594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e1a9a65944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3" name="Google Shape;953;ge1a9a65944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e1a9a65944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0" name="Google Shape;740;ge1a9a6594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e1a9a65944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6" name="Google Shape;786;ge1a9a6594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ddee77941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ddee77941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ddee77941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ddee77941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e1a9a65944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3" name="Google Shape;813;ge1a9a65944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e1a9a65944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0" name="Google Shape;820;ge1a9a65944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e1a9a65944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7" name="Google Shape;827;ge1a9a65944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1a9a65944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4" name="Google Shape;834;ge1a9a65944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9">
  <p:cSld name="CUSTOM_8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54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27"/>
          <p:cNvSpPr/>
          <p:nvPr/>
        </p:nvSpPr>
        <p:spPr>
          <a:xfrm>
            <a:off x="161000" y="134100"/>
            <a:ext cx="11870000" cy="659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27"/>
          <p:cNvSpPr/>
          <p:nvPr/>
        </p:nvSpPr>
        <p:spPr>
          <a:xfrm>
            <a:off x="8887600" y="329033"/>
            <a:ext cx="3304400" cy="4833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577733" y="1101917"/>
            <a:ext cx="586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175" name="Google Shape;175;p27"/>
          <p:cNvSpPr txBox="1">
            <a:spLocks noGrp="1"/>
          </p:cNvSpPr>
          <p:nvPr>
            <p:ph type="title" idx="2"/>
          </p:nvPr>
        </p:nvSpPr>
        <p:spPr>
          <a:xfrm>
            <a:off x="577733" y="2178884"/>
            <a:ext cx="4343600" cy="31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5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4 2">
  <p:cSld name="Спеціальний макет 4 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54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161000" y="134100"/>
            <a:ext cx="11870000" cy="659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3531228" y="2364467"/>
            <a:ext cx="2418000" cy="301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6178904" y="2364467"/>
            <a:ext cx="2418000" cy="301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8827980" y="2364467"/>
            <a:ext cx="2418000" cy="301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831767" y="2364467"/>
            <a:ext cx="2418000" cy="301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907533" y="2352733"/>
            <a:ext cx="23820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r>
              <a:rPr lang="en-US" sz="3065" b="1" i="0" u="none" strike="noStrike" cap="none">
                <a:solidFill>
                  <a:srgbClr val="22222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1</a:t>
            </a:r>
            <a:endParaRPr sz="3065" b="1" i="0" u="none" strike="noStrike" cap="none">
              <a:solidFill>
                <a:srgbClr val="222222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3600844" y="2352733"/>
            <a:ext cx="25384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r>
              <a:rPr lang="en-US" sz="3065" b="1" i="0" u="none" strike="noStrike" cap="none">
                <a:solidFill>
                  <a:srgbClr val="22222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2</a:t>
            </a:r>
            <a:endParaRPr sz="3065" b="1" i="0" u="none" strike="noStrike" cap="none">
              <a:solidFill>
                <a:srgbClr val="222222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6241789" y="2352733"/>
            <a:ext cx="23820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r>
              <a:rPr lang="en-US" sz="3065" b="1" i="0" u="none" strike="noStrike" cap="none">
                <a:solidFill>
                  <a:srgbClr val="22222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3</a:t>
            </a:r>
            <a:endParaRPr sz="3065" b="1" i="0" u="none" strike="noStrike" cap="none">
              <a:solidFill>
                <a:srgbClr val="222222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8847633" y="2352733"/>
            <a:ext cx="23820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r>
              <a:rPr lang="en-US" sz="3065" b="1" i="0" u="none" strike="noStrike" cap="none">
                <a:solidFill>
                  <a:srgbClr val="22222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4</a:t>
            </a:r>
            <a:endParaRPr sz="3065" b="1" i="0" u="none" strike="noStrike" cap="none">
              <a:solidFill>
                <a:srgbClr val="222222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831767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2" name="Google Shape;232;p33"/>
          <p:cNvSpPr txBox="1">
            <a:spLocks noGrp="1"/>
          </p:cNvSpPr>
          <p:nvPr>
            <p:ph type="title" idx="2"/>
          </p:nvPr>
        </p:nvSpPr>
        <p:spPr>
          <a:xfrm>
            <a:off x="831767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233" name="Google Shape;233;p33"/>
          <p:cNvSpPr txBox="1">
            <a:spLocks noGrp="1"/>
          </p:cNvSpPr>
          <p:nvPr>
            <p:ph type="title" idx="3"/>
          </p:nvPr>
        </p:nvSpPr>
        <p:spPr>
          <a:xfrm>
            <a:off x="3523333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4" name="Google Shape;234;p33"/>
          <p:cNvSpPr txBox="1">
            <a:spLocks noGrp="1"/>
          </p:cNvSpPr>
          <p:nvPr>
            <p:ph type="title" idx="4"/>
          </p:nvPr>
        </p:nvSpPr>
        <p:spPr>
          <a:xfrm>
            <a:off x="3523333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235" name="Google Shape;235;p33"/>
          <p:cNvSpPr txBox="1">
            <a:spLocks noGrp="1"/>
          </p:cNvSpPr>
          <p:nvPr>
            <p:ph type="title" idx="5"/>
          </p:nvPr>
        </p:nvSpPr>
        <p:spPr>
          <a:xfrm>
            <a:off x="6207433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6" name="Google Shape;236;p33"/>
          <p:cNvSpPr txBox="1">
            <a:spLocks noGrp="1"/>
          </p:cNvSpPr>
          <p:nvPr>
            <p:ph type="title" idx="6"/>
          </p:nvPr>
        </p:nvSpPr>
        <p:spPr>
          <a:xfrm>
            <a:off x="6207433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237" name="Google Shape;237;p33"/>
          <p:cNvSpPr txBox="1">
            <a:spLocks noGrp="1"/>
          </p:cNvSpPr>
          <p:nvPr>
            <p:ph type="title" idx="7"/>
          </p:nvPr>
        </p:nvSpPr>
        <p:spPr>
          <a:xfrm>
            <a:off x="8826567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8" name="Google Shape;238;p33"/>
          <p:cNvSpPr txBox="1">
            <a:spLocks noGrp="1"/>
          </p:cNvSpPr>
          <p:nvPr>
            <p:ph type="title" idx="8"/>
          </p:nvPr>
        </p:nvSpPr>
        <p:spPr>
          <a:xfrm>
            <a:off x="8826567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239" name="Google Shape;239;p33"/>
          <p:cNvSpPr txBox="1">
            <a:spLocks noGrp="1"/>
          </p:cNvSpPr>
          <p:nvPr>
            <p:ph type="title" idx="9"/>
          </p:nvPr>
        </p:nvSpPr>
        <p:spPr>
          <a:xfrm>
            <a:off x="117200" y="7967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4 2 1">
  <p:cSld name="Спеціальний макет 4 2 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54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161000" y="134100"/>
            <a:ext cx="11870000" cy="659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3531228" y="2364467"/>
            <a:ext cx="2418000" cy="301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6178904" y="2364467"/>
            <a:ext cx="2418000" cy="301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8827980" y="2364467"/>
            <a:ext cx="2418000" cy="301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831767" y="2364467"/>
            <a:ext cx="2418000" cy="301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>
            <a:off x="907533" y="2352733"/>
            <a:ext cx="23820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r>
              <a:rPr lang="en-US" sz="3065" b="1" i="0" u="none" strike="noStrike" cap="none">
                <a:solidFill>
                  <a:srgbClr val="22222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5</a:t>
            </a:r>
            <a:endParaRPr sz="3065" b="1" i="0" u="none" strike="noStrike" cap="none">
              <a:solidFill>
                <a:srgbClr val="222222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3600844" y="2352733"/>
            <a:ext cx="25384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r>
              <a:rPr lang="en-US" sz="3065" b="1" i="0" u="none" strike="noStrike" cap="none">
                <a:solidFill>
                  <a:srgbClr val="22222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6</a:t>
            </a:r>
            <a:endParaRPr sz="3065" b="1" i="0" u="none" strike="noStrike" cap="none">
              <a:solidFill>
                <a:srgbClr val="222222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6241789" y="2352733"/>
            <a:ext cx="23820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r>
              <a:rPr lang="en-US" sz="3065" b="1" i="0" u="none" strike="noStrike" cap="none">
                <a:solidFill>
                  <a:srgbClr val="22222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7</a:t>
            </a:r>
            <a:endParaRPr sz="3065" b="1" i="0" u="none" strike="noStrike" cap="none">
              <a:solidFill>
                <a:srgbClr val="222222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8847633" y="2352733"/>
            <a:ext cx="23820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 panose="020B0604020202020204"/>
              <a:buNone/>
            </a:pPr>
            <a:r>
              <a:rPr lang="en-US" sz="3065" b="1" i="0" u="none" strike="noStrike" cap="none">
                <a:solidFill>
                  <a:srgbClr val="22222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8</a:t>
            </a:r>
            <a:endParaRPr sz="3065" b="1" i="0" u="none" strike="noStrike" cap="none">
              <a:solidFill>
                <a:srgbClr val="222222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831767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2" name="Google Shape;252;p34"/>
          <p:cNvSpPr txBox="1">
            <a:spLocks noGrp="1"/>
          </p:cNvSpPr>
          <p:nvPr>
            <p:ph type="title" idx="2"/>
          </p:nvPr>
        </p:nvSpPr>
        <p:spPr>
          <a:xfrm>
            <a:off x="831767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253" name="Google Shape;253;p34"/>
          <p:cNvSpPr txBox="1">
            <a:spLocks noGrp="1"/>
          </p:cNvSpPr>
          <p:nvPr>
            <p:ph type="title" idx="3"/>
          </p:nvPr>
        </p:nvSpPr>
        <p:spPr>
          <a:xfrm>
            <a:off x="3523333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4" name="Google Shape;254;p34"/>
          <p:cNvSpPr txBox="1">
            <a:spLocks noGrp="1"/>
          </p:cNvSpPr>
          <p:nvPr>
            <p:ph type="title" idx="4"/>
          </p:nvPr>
        </p:nvSpPr>
        <p:spPr>
          <a:xfrm>
            <a:off x="3523333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255" name="Google Shape;255;p34"/>
          <p:cNvSpPr txBox="1">
            <a:spLocks noGrp="1"/>
          </p:cNvSpPr>
          <p:nvPr>
            <p:ph type="title" idx="5"/>
          </p:nvPr>
        </p:nvSpPr>
        <p:spPr>
          <a:xfrm>
            <a:off x="6207433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6" name="Google Shape;256;p34"/>
          <p:cNvSpPr txBox="1">
            <a:spLocks noGrp="1"/>
          </p:cNvSpPr>
          <p:nvPr>
            <p:ph type="title" idx="6"/>
          </p:nvPr>
        </p:nvSpPr>
        <p:spPr>
          <a:xfrm>
            <a:off x="6207433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257" name="Google Shape;257;p34"/>
          <p:cNvSpPr txBox="1">
            <a:spLocks noGrp="1"/>
          </p:cNvSpPr>
          <p:nvPr>
            <p:ph type="title" idx="7"/>
          </p:nvPr>
        </p:nvSpPr>
        <p:spPr>
          <a:xfrm>
            <a:off x="8826567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8" name="Google Shape;258;p34"/>
          <p:cNvSpPr txBox="1">
            <a:spLocks noGrp="1"/>
          </p:cNvSpPr>
          <p:nvPr>
            <p:ph type="title" idx="8"/>
          </p:nvPr>
        </p:nvSpPr>
        <p:spPr>
          <a:xfrm>
            <a:off x="8826567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259" name="Google Shape;259;p34"/>
          <p:cNvSpPr txBox="1">
            <a:spLocks noGrp="1"/>
          </p:cNvSpPr>
          <p:nvPr>
            <p:ph type="title" idx="9"/>
          </p:nvPr>
        </p:nvSpPr>
        <p:spPr>
          <a:xfrm>
            <a:off x="117200" y="7967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2">
  <p:cSld name="CUSTOM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54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8"/>
          <p:cNvSpPr/>
          <p:nvPr/>
        </p:nvSpPr>
        <p:spPr>
          <a:xfrm>
            <a:off x="161000" y="134100"/>
            <a:ext cx="11870000" cy="659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8"/>
          <p:cNvSpPr/>
          <p:nvPr/>
        </p:nvSpPr>
        <p:spPr>
          <a:xfrm>
            <a:off x="4306600" y="884833"/>
            <a:ext cx="3578800" cy="558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8"/>
          <p:cNvSpPr/>
          <p:nvPr/>
        </p:nvSpPr>
        <p:spPr>
          <a:xfrm>
            <a:off x="628567" y="884833"/>
            <a:ext cx="3578800" cy="558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18"/>
          <p:cNvSpPr/>
          <p:nvPr/>
        </p:nvSpPr>
        <p:spPr>
          <a:xfrm>
            <a:off x="7984633" y="884833"/>
            <a:ext cx="3578800" cy="558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17200" y="134100"/>
            <a:ext cx="119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80" name="Google Shape;80;p18"/>
          <p:cNvSpPr txBox="1">
            <a:spLocks noGrp="1"/>
          </p:cNvSpPr>
          <p:nvPr>
            <p:ph type="title" idx="2"/>
          </p:nvPr>
        </p:nvSpPr>
        <p:spPr>
          <a:xfrm>
            <a:off x="813133" y="1943233"/>
            <a:ext cx="3209600" cy="3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18"/>
          <p:cNvSpPr txBox="1">
            <a:spLocks noGrp="1"/>
          </p:cNvSpPr>
          <p:nvPr>
            <p:ph type="title" idx="3"/>
          </p:nvPr>
        </p:nvSpPr>
        <p:spPr>
          <a:xfrm>
            <a:off x="813133" y="1179633"/>
            <a:ext cx="320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82" name="Google Shape;82;p18"/>
          <p:cNvSpPr txBox="1">
            <a:spLocks noGrp="1"/>
          </p:cNvSpPr>
          <p:nvPr>
            <p:ph type="title" idx="4"/>
          </p:nvPr>
        </p:nvSpPr>
        <p:spPr>
          <a:xfrm>
            <a:off x="4491200" y="1943233"/>
            <a:ext cx="3209600" cy="3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8"/>
          <p:cNvSpPr txBox="1">
            <a:spLocks noGrp="1"/>
          </p:cNvSpPr>
          <p:nvPr>
            <p:ph type="title" idx="5"/>
          </p:nvPr>
        </p:nvSpPr>
        <p:spPr>
          <a:xfrm>
            <a:off x="4491200" y="1179633"/>
            <a:ext cx="320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84" name="Google Shape;84;p18"/>
          <p:cNvSpPr txBox="1">
            <a:spLocks noGrp="1"/>
          </p:cNvSpPr>
          <p:nvPr>
            <p:ph type="title" idx="6"/>
          </p:nvPr>
        </p:nvSpPr>
        <p:spPr>
          <a:xfrm>
            <a:off x="8169267" y="1943233"/>
            <a:ext cx="3209600" cy="3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5" name="Google Shape;85;p18"/>
          <p:cNvSpPr txBox="1">
            <a:spLocks noGrp="1"/>
          </p:cNvSpPr>
          <p:nvPr>
            <p:ph type="title" idx="7"/>
          </p:nvPr>
        </p:nvSpPr>
        <p:spPr>
          <a:xfrm>
            <a:off x="8169267" y="1179633"/>
            <a:ext cx="320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2 1">
  <p:cSld name="CUSTOM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54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9"/>
          <p:cNvSpPr/>
          <p:nvPr/>
        </p:nvSpPr>
        <p:spPr>
          <a:xfrm>
            <a:off x="161000" y="134100"/>
            <a:ext cx="11870000" cy="659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9"/>
          <p:cNvSpPr/>
          <p:nvPr/>
        </p:nvSpPr>
        <p:spPr>
          <a:xfrm>
            <a:off x="4306600" y="1626033"/>
            <a:ext cx="3578800" cy="409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9"/>
          <p:cNvSpPr/>
          <p:nvPr/>
        </p:nvSpPr>
        <p:spPr>
          <a:xfrm>
            <a:off x="628567" y="1626033"/>
            <a:ext cx="3578800" cy="409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9"/>
          <p:cNvSpPr/>
          <p:nvPr/>
        </p:nvSpPr>
        <p:spPr>
          <a:xfrm>
            <a:off x="7984633" y="1626033"/>
            <a:ext cx="3578800" cy="409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117200" y="186267"/>
            <a:ext cx="119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93" name="Google Shape;93;p19"/>
          <p:cNvSpPr txBox="1">
            <a:spLocks noGrp="1"/>
          </p:cNvSpPr>
          <p:nvPr>
            <p:ph type="title" idx="2"/>
          </p:nvPr>
        </p:nvSpPr>
        <p:spPr>
          <a:xfrm>
            <a:off x="813133" y="2488967"/>
            <a:ext cx="3209600" cy="2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9"/>
          <p:cNvSpPr txBox="1">
            <a:spLocks noGrp="1"/>
          </p:cNvSpPr>
          <p:nvPr>
            <p:ph type="title" idx="3"/>
          </p:nvPr>
        </p:nvSpPr>
        <p:spPr>
          <a:xfrm>
            <a:off x="813133" y="1928567"/>
            <a:ext cx="320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95" name="Google Shape;95;p19"/>
          <p:cNvSpPr txBox="1">
            <a:spLocks noGrp="1"/>
          </p:cNvSpPr>
          <p:nvPr>
            <p:ph type="title" idx="4"/>
          </p:nvPr>
        </p:nvSpPr>
        <p:spPr>
          <a:xfrm>
            <a:off x="4491200" y="2488967"/>
            <a:ext cx="3209600" cy="2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19"/>
          <p:cNvSpPr txBox="1">
            <a:spLocks noGrp="1"/>
          </p:cNvSpPr>
          <p:nvPr>
            <p:ph type="title" idx="5"/>
          </p:nvPr>
        </p:nvSpPr>
        <p:spPr>
          <a:xfrm>
            <a:off x="4491200" y="1928567"/>
            <a:ext cx="320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97" name="Google Shape;97;p19"/>
          <p:cNvSpPr txBox="1">
            <a:spLocks noGrp="1"/>
          </p:cNvSpPr>
          <p:nvPr>
            <p:ph type="title" idx="6"/>
          </p:nvPr>
        </p:nvSpPr>
        <p:spPr>
          <a:xfrm>
            <a:off x="8169267" y="2488967"/>
            <a:ext cx="3209600" cy="2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19"/>
          <p:cNvSpPr txBox="1">
            <a:spLocks noGrp="1"/>
          </p:cNvSpPr>
          <p:nvPr>
            <p:ph type="title" idx="7"/>
          </p:nvPr>
        </p:nvSpPr>
        <p:spPr>
          <a:xfrm>
            <a:off x="8169267" y="1928567"/>
            <a:ext cx="320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  <a:defRPr sz="1465" b="1">
                <a:solidFill>
                  <a:srgbClr val="0F54F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5">
  <p:cSld name="CUSTOM_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0" y="253000"/>
            <a:ext cx="12192000" cy="555600"/>
          </a:xfrm>
          <a:prstGeom prst="rect">
            <a:avLst/>
          </a:prstGeom>
          <a:solidFill>
            <a:srgbClr val="0F54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117200" y="170833"/>
            <a:ext cx="119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5" name="Google Shape;125;p22"/>
          <p:cNvSpPr txBox="1">
            <a:spLocks noGrp="1"/>
          </p:cNvSpPr>
          <p:nvPr>
            <p:ph type="title" idx="2"/>
          </p:nvPr>
        </p:nvSpPr>
        <p:spPr>
          <a:xfrm>
            <a:off x="866600" y="1408300"/>
            <a:ext cx="9425600" cy="4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6">
  <p:cSld name="CUSTOM_5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54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3"/>
          <p:cNvSpPr/>
          <p:nvPr/>
        </p:nvSpPr>
        <p:spPr>
          <a:xfrm>
            <a:off x="161000" y="134100"/>
            <a:ext cx="11870000" cy="659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3"/>
          <p:cNvSpPr/>
          <p:nvPr/>
        </p:nvSpPr>
        <p:spPr>
          <a:xfrm>
            <a:off x="0" y="498067"/>
            <a:ext cx="12192000" cy="586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48467" y="662967"/>
            <a:ext cx="1195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  <a:defRPr sz="2800" b="1">
                <a:solidFill>
                  <a:srgbClr val="0F54FB"/>
                </a:solidFill>
              </a:defRPr>
            </a:lvl9pPr>
          </a:lstStyle>
          <a:p/>
        </p:txBody>
      </p:sp>
      <p:sp>
        <p:nvSpPr>
          <p:cNvPr id="131" name="Google Shape;131;p23"/>
          <p:cNvSpPr txBox="1">
            <a:spLocks noGrp="1"/>
          </p:cNvSpPr>
          <p:nvPr>
            <p:ph type="title" idx="2"/>
          </p:nvPr>
        </p:nvSpPr>
        <p:spPr>
          <a:xfrm>
            <a:off x="748467" y="1504600"/>
            <a:ext cx="4306400" cy="45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sz="106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2" name="Google Shape;132;p23"/>
          <p:cNvSpPr txBox="1">
            <a:spLocks noGrp="1"/>
          </p:cNvSpPr>
          <p:nvPr>
            <p:ph type="title" idx="3"/>
          </p:nvPr>
        </p:nvSpPr>
        <p:spPr>
          <a:xfrm>
            <a:off x="6306757" y="1504600"/>
            <a:ext cx="4306400" cy="45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rabicPeriod"/>
              <a:defRPr sz="1065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lphaLcPeriod"/>
              <a:defRPr sz="1065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romanLcPeriod"/>
              <a:defRPr sz="1065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rabicPeriod"/>
              <a:defRPr sz="1065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lphaLcPeriod"/>
              <a:defRPr sz="1065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romanLcPeriod"/>
              <a:defRPr sz="1065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rabicPeriod"/>
              <a:defRPr sz="1065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lphaLcPeriod"/>
              <a:defRPr sz="1065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romanLcPeriod"/>
              <a:defRPr sz="1065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7B5E-65E5-4A08-A6CF-B4DCF916858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D023196-30A0-4EF7-B73A-AA7094C91CD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A507B5E-65E5-4A08-A6CF-B4DCF9168586}" type="slidenum">
              <a:rPr lang="ru-RU" smtClean="0"/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4543" y="555171"/>
            <a:ext cx="11321143" cy="2520000"/>
          </a:xfrm>
        </p:spPr>
        <p:txBody>
          <a:bodyPr anchor="ctr">
            <a:noAutofit/>
          </a:bodyPr>
          <a:lstStyle/>
          <a:p>
            <a:pPr algn="l"/>
            <a:r>
              <a:rPr lang="ru-RU" altLang="ru-RU" sz="44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Б1.В.09</a:t>
            </a:r>
            <a:br>
              <a:rPr lang="ru-RU" altLang="ru-RU" sz="44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44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«ОРГАНИЗАЦИОННО-ПСИХОЛОГИЧЕСКАЯ РАБОТА С СЕМЬЯМИ»</a:t>
            </a:r>
            <a:endParaRPr lang="ru-RU" sz="2400" dirty="0">
              <a:solidFill>
                <a:srgbClr val="6600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315" y="4931231"/>
            <a:ext cx="10993546" cy="1440000"/>
          </a:xfrm>
        </p:spPr>
        <p:txBody>
          <a:bodyPr>
            <a:noAutofit/>
          </a:bodyPr>
          <a:lstStyle/>
          <a:p>
            <a:r>
              <a:rPr lang="ru-RU" altLang="ru-RU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направления подготовки </a:t>
            </a:r>
            <a:br>
              <a:rPr lang="ru-RU" altLang="ru-RU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37.04.01 «Психология» </a:t>
            </a:r>
            <a:br>
              <a:rPr lang="ru-RU" altLang="ru-RU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altLang="ru-RU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магистерской программе</a:t>
            </a:r>
            <a:br>
              <a:rPr lang="ru-RU" altLang="ru-RU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«Организационная психология»</a:t>
            </a:r>
            <a:endParaRPr lang="ru-RU" dirty="0">
              <a:solidFill>
                <a:schemeClr val="bg2">
                  <a:lumMod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7"/>
          <p:cNvSpPr txBox="1">
            <a:spLocks noGrp="1"/>
          </p:cNvSpPr>
          <p:nvPr>
            <p:ph type="title"/>
          </p:nvPr>
        </p:nvSpPr>
        <p:spPr>
          <a:xfrm>
            <a:off x="117200" y="134100"/>
            <a:ext cx="1195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/>
              <a:t>Классификация семейных ролей</a:t>
            </a: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6" name="Google Shape;796;p87"/>
          <p:cNvSpPr txBox="1">
            <a:spLocks noGrp="1"/>
          </p:cNvSpPr>
          <p:nvPr>
            <p:ph type="title" idx="2"/>
          </p:nvPr>
        </p:nvSpPr>
        <p:spPr>
          <a:xfrm>
            <a:off x="813133" y="2698067"/>
            <a:ext cx="3209600" cy="302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роли-обязанности, описываются через выполняемые функции</a:t>
            </a:r>
            <a:br>
              <a:rPr lang="en-US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роли взаимодействия, отражающие типичные варианты поведения в различных ситуациях семейного общения</a:t>
            </a:r>
            <a:endParaRPr sz="1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87"/>
          <p:cNvSpPr txBox="1">
            <a:spLocks noGrp="1"/>
          </p:cNvSpPr>
          <p:nvPr>
            <p:ph type="title" idx="3"/>
          </p:nvPr>
        </p:nvSpPr>
        <p:spPr>
          <a:xfrm>
            <a:off x="813133" y="1179633"/>
            <a:ext cx="3209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Роли, характеризующие взаимодействие членов семьи на индивидуальном уровне:</a:t>
            </a:r>
            <a:endParaRPr lang="en-US" sz="1200"/>
          </a:p>
        </p:txBody>
      </p:sp>
      <p:sp>
        <p:nvSpPr>
          <p:cNvPr id="798" name="Google Shape;798;p87"/>
          <p:cNvSpPr txBox="1">
            <a:spLocks noGrp="1"/>
          </p:cNvSpPr>
          <p:nvPr>
            <p:ph type="title" idx="4"/>
          </p:nvPr>
        </p:nvSpPr>
        <p:spPr>
          <a:xfrm>
            <a:off x="4491200" y="2741067"/>
            <a:ext cx="3209600" cy="29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супружеские роли: муж, жена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роли, относящиеся к детско-родительской подсистеме: мать, отец, сын, дочь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роли, относящиеся к сиблинговой подсистеме: брат, сестра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99" name="Google Shape;799;p87"/>
          <p:cNvSpPr txBox="1">
            <a:spLocks noGrp="1"/>
          </p:cNvSpPr>
          <p:nvPr>
            <p:ph type="title" idx="5"/>
          </p:nvPr>
        </p:nvSpPr>
        <p:spPr>
          <a:xfrm>
            <a:off x="4491200" y="1179633"/>
            <a:ext cx="3209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200"/>
              <a:t>Роли, описывающие взаимодействие членов семьи на микросистемном уровне:</a:t>
            </a:r>
            <a:endParaRPr lang="en-US" sz="1200"/>
          </a:p>
        </p:txBody>
      </p:sp>
      <p:sp>
        <p:nvSpPr>
          <p:cNvPr id="800" name="Google Shape;800;p87"/>
          <p:cNvSpPr txBox="1">
            <a:spLocks noGrp="1"/>
          </p:cNvSpPr>
          <p:nvPr>
            <p:ph type="title" idx="6"/>
          </p:nvPr>
        </p:nvSpPr>
        <p:spPr>
          <a:xfrm>
            <a:off x="8169267" y="2741233"/>
            <a:ext cx="3209600" cy="29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роли, обусловленные кровным родством: бабушка, дедушка, внук, двоюродный брат и др.</a:t>
            </a:r>
            <a:br>
              <a:rPr lang="en-US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</a:rPr>
              <a:t>роли, возникновение которых обусловлено супружескими связями: свекор, теща, невестка, зять и др.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801" name="Google Shape;801;p87"/>
          <p:cNvSpPr txBox="1">
            <a:spLocks noGrp="1"/>
          </p:cNvSpPr>
          <p:nvPr>
            <p:ph type="title" idx="7"/>
          </p:nvPr>
        </p:nvSpPr>
        <p:spPr>
          <a:xfrm>
            <a:off x="8169267" y="1179633"/>
            <a:ext cx="3209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200"/>
              <a:t>Роли, описывающие взаимодействие членов семьи на макросистемном уровне:</a:t>
            </a:r>
            <a:endParaRPr lang="en-US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8"/>
          <p:cNvSpPr txBox="1">
            <a:spLocks noGrp="1"/>
          </p:cNvSpPr>
          <p:nvPr>
            <p:ph type="title"/>
          </p:nvPr>
        </p:nvSpPr>
        <p:spPr>
          <a:xfrm>
            <a:off x="117200" y="186267"/>
            <a:ext cx="1195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Классификация семейных ролей</a:t>
            </a: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7" name="Google Shape;807;p88"/>
          <p:cNvSpPr txBox="1">
            <a:spLocks noGrp="1"/>
          </p:cNvSpPr>
          <p:nvPr>
            <p:ph type="title" idx="2"/>
          </p:nvPr>
        </p:nvSpPr>
        <p:spPr>
          <a:xfrm>
            <a:off x="813133" y="3353767"/>
            <a:ext cx="3209600" cy="19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335">
                <a:solidFill>
                  <a:schemeClr val="dk1"/>
                </a:solidFill>
              </a:rPr>
              <a:t>отражают те ролевые позиции, которые семья в целом и отдельные ее члены занимают в обществе</a:t>
            </a:r>
            <a:endParaRPr sz="133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3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8" name="Google Shape;808;p88"/>
          <p:cNvSpPr txBox="1">
            <a:spLocks noGrp="1"/>
          </p:cNvSpPr>
          <p:nvPr>
            <p:ph type="title" idx="3"/>
          </p:nvPr>
        </p:nvSpPr>
        <p:spPr>
          <a:xfrm>
            <a:off x="813133" y="1928567"/>
            <a:ext cx="3209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400"/>
              <a:t>Роли, описывающие взаимодействие членов семьи на мегасистемном уровне</a:t>
            </a:r>
            <a:endParaRPr lang="en-US" sz="1400"/>
          </a:p>
        </p:txBody>
      </p:sp>
      <p:sp>
        <p:nvSpPr>
          <p:cNvPr id="809" name="Google Shape;809;p88"/>
          <p:cNvSpPr txBox="1">
            <a:spLocks noGrp="1"/>
          </p:cNvSpPr>
          <p:nvPr>
            <p:ph type="title" idx="5"/>
          </p:nvPr>
        </p:nvSpPr>
        <p:spPr>
          <a:xfrm>
            <a:off x="4491200" y="1928567"/>
            <a:ext cx="3209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135"/>
              <a:t>Патологизирующие семейные роли</a:t>
            </a:r>
            <a:endParaRPr lang="en-US" sz="2135">
              <a:solidFill>
                <a:schemeClr val="tx1"/>
              </a:solidFill>
            </a:endParaRPr>
          </a:p>
        </p:txBody>
      </p:sp>
      <p:pic>
        <p:nvPicPr>
          <p:cNvPr id="810" name="Google Shape;810;p8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072533" y="2078967"/>
            <a:ext cx="3378267" cy="337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9"/>
          <p:cNvSpPr txBox="1">
            <a:spLocks noGrp="1"/>
          </p:cNvSpPr>
          <p:nvPr>
            <p:ph type="title"/>
          </p:nvPr>
        </p:nvSpPr>
        <p:spPr>
          <a:xfrm>
            <a:off x="748467" y="6629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</a:pPr>
            <a:r>
              <a:rPr lang="en-US"/>
              <a:t>Иерархия</a:t>
            </a:r>
            <a:endParaRPr lang="en-US"/>
          </a:p>
        </p:txBody>
      </p:sp>
      <p:sp>
        <p:nvSpPr>
          <p:cNvPr id="816" name="Google Shape;816;p89"/>
          <p:cNvSpPr txBox="1">
            <a:spLocks noGrp="1"/>
          </p:cNvSpPr>
          <p:nvPr>
            <p:ph type="title" idx="2"/>
          </p:nvPr>
        </p:nvSpPr>
        <p:spPr>
          <a:xfrm>
            <a:off x="748467" y="1504600"/>
            <a:ext cx="43064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br>
              <a:rPr lang="en-US" sz="1865"/>
            </a:br>
            <a:r>
              <a:rPr lang="en-US" sz="1865">
                <a:solidFill>
                  <a:srgbClr val="0F54FB"/>
                </a:solidFill>
              </a:rPr>
              <a:t>Внутреннее устройство элементов по уровню власти. </a:t>
            </a:r>
            <a:endParaRPr sz="1865">
              <a:solidFill>
                <a:srgbClr val="0F54FB"/>
              </a:solidFill>
            </a:endParaRPr>
          </a:p>
        </p:txBody>
      </p:sp>
      <p:sp>
        <p:nvSpPr>
          <p:cNvPr id="817" name="Google Shape;817;p89"/>
          <p:cNvSpPr txBox="1">
            <a:spLocks noGrp="1"/>
          </p:cNvSpPr>
          <p:nvPr>
            <p:ph type="title" idx="3"/>
          </p:nvPr>
        </p:nvSpPr>
        <p:spPr>
          <a:xfrm>
            <a:off x="6306757" y="1415700"/>
            <a:ext cx="43064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865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865"/>
              <a:t>Иерархия подсистем или ролей выражается в правах обязанностях, правилах, нормах запретах, отношениях доминирования–подчинения </a:t>
            </a:r>
            <a:endParaRPr sz="186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0"/>
          <p:cNvSpPr txBox="1">
            <a:spLocks noGrp="1"/>
          </p:cNvSpPr>
          <p:nvPr>
            <p:ph type="title"/>
          </p:nvPr>
        </p:nvSpPr>
        <p:spPr>
          <a:xfrm>
            <a:off x="748467" y="6629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</a:pPr>
            <a:r>
              <a:rPr lang="en-US"/>
              <a:t>Семейные правила </a:t>
            </a:r>
            <a:endParaRPr lang="en-US"/>
          </a:p>
        </p:txBody>
      </p:sp>
      <p:sp>
        <p:nvSpPr>
          <p:cNvPr id="823" name="Google Shape;823;p90"/>
          <p:cNvSpPr txBox="1">
            <a:spLocks noGrp="1"/>
          </p:cNvSpPr>
          <p:nvPr>
            <p:ph type="title" idx="2"/>
          </p:nvPr>
        </p:nvSpPr>
        <p:spPr>
          <a:xfrm>
            <a:off x="748467" y="1504600"/>
            <a:ext cx="43064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rPr lang="en-US" sz="1600">
                <a:solidFill>
                  <a:srgbClr val="0F54FB"/>
                </a:solidFill>
              </a:rPr>
              <a:t>Это совокупность оснований и требований, на которых строится жизнь семьи, и</a:t>
            </a:r>
            <a:br>
              <a:rPr lang="en-US" sz="1600">
                <a:solidFill>
                  <a:srgbClr val="0F54FB"/>
                </a:solidFill>
              </a:rPr>
            </a:br>
            <a:r>
              <a:rPr lang="en-US" sz="1600">
                <a:solidFill>
                  <a:srgbClr val="0F54FB"/>
                </a:solidFill>
              </a:rPr>
              <a:t>способы реализации (проявления):</a:t>
            </a:r>
            <a:endParaRPr sz="1600">
              <a:solidFill>
                <a:srgbClr val="0F54F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16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Char char="●"/>
            </a:pPr>
            <a:r>
              <a:rPr lang="en-US" sz="1600">
                <a:solidFill>
                  <a:srgbClr val="0F54FB"/>
                </a:solidFill>
              </a:rPr>
              <a:t>правила</a:t>
            </a:r>
            <a:endParaRPr sz="1600">
              <a:solidFill>
                <a:srgbClr val="0F54FB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Char char="●"/>
            </a:pPr>
            <a:r>
              <a:rPr lang="en-US" sz="1600">
                <a:solidFill>
                  <a:srgbClr val="0F54FB"/>
                </a:solidFill>
              </a:rPr>
              <a:t>запреты</a:t>
            </a:r>
            <a:endParaRPr sz="1600">
              <a:solidFill>
                <a:srgbClr val="0F54FB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Char char="●"/>
            </a:pPr>
            <a:r>
              <a:rPr lang="en-US" sz="1600">
                <a:solidFill>
                  <a:srgbClr val="0F54FB"/>
                </a:solidFill>
              </a:rPr>
              <a:t>традиции</a:t>
            </a:r>
            <a:endParaRPr sz="1600">
              <a:solidFill>
                <a:srgbClr val="0F54FB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Char char="●"/>
            </a:pPr>
            <a:r>
              <a:rPr lang="en-US" sz="1600">
                <a:solidFill>
                  <a:srgbClr val="0F54FB"/>
                </a:solidFill>
              </a:rPr>
              <a:t>ритуалы</a:t>
            </a:r>
            <a:endParaRPr lang="en-US" sz="1600">
              <a:solidFill>
                <a:srgbClr val="0F54FB"/>
              </a:solidFill>
            </a:endParaRPr>
          </a:p>
        </p:txBody>
      </p:sp>
      <p:sp>
        <p:nvSpPr>
          <p:cNvPr id="824" name="Google Shape;824;p90"/>
          <p:cNvSpPr txBox="1">
            <a:spLocks noGrp="1"/>
          </p:cNvSpPr>
          <p:nvPr>
            <p:ph type="title" idx="3"/>
          </p:nvPr>
        </p:nvSpPr>
        <p:spPr>
          <a:xfrm>
            <a:off x="6446468" y="1504600"/>
            <a:ext cx="50088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865"/>
              <a:t>Выделяют следующие правила:</a:t>
            </a:r>
            <a:endParaRPr sz="1865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865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5"/>
              <a:t>явные</a:t>
            </a:r>
            <a:endParaRPr sz="1865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5"/>
              <a:t>скрытые </a:t>
            </a:r>
            <a:endParaRPr sz="1865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5"/>
              <a:t>неосознаваемые</a:t>
            </a:r>
            <a:endParaRPr sz="186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91"/>
          <p:cNvSpPr txBox="1">
            <a:spLocks noGrp="1"/>
          </p:cNvSpPr>
          <p:nvPr>
            <p:ph type="title"/>
          </p:nvPr>
        </p:nvSpPr>
        <p:spPr>
          <a:xfrm>
            <a:off x="748467" y="6629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</a:pPr>
            <a:r>
              <a:rPr lang="en-US"/>
              <a:t>Семейные отношения </a:t>
            </a:r>
            <a:endParaRPr lang="en-US"/>
          </a:p>
        </p:txBody>
      </p:sp>
      <p:sp>
        <p:nvSpPr>
          <p:cNvPr id="830" name="Google Shape;830;p91"/>
          <p:cNvSpPr txBox="1">
            <a:spLocks noGrp="1"/>
          </p:cNvSpPr>
          <p:nvPr>
            <p:ph type="title" idx="2"/>
          </p:nvPr>
        </p:nvSpPr>
        <p:spPr>
          <a:xfrm>
            <a:off x="748467" y="1504600"/>
            <a:ext cx="43064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rPr lang="en-US" sz="1865">
                <a:solidFill>
                  <a:schemeClr val="dk1"/>
                </a:solidFill>
              </a:rPr>
              <a:t>Отношения это — выражение:</a:t>
            </a:r>
            <a:endParaRPr sz="18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1865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65">
                <a:solidFill>
                  <a:schemeClr val="dk1"/>
                </a:solidFill>
              </a:rPr>
              <a:t>Убеждений</a:t>
            </a:r>
            <a:endParaRPr sz="1865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65">
                <a:solidFill>
                  <a:schemeClr val="dk1"/>
                </a:solidFill>
              </a:rPr>
              <a:t>Ценностей</a:t>
            </a:r>
            <a:endParaRPr sz="1865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65">
                <a:solidFill>
                  <a:schemeClr val="dk1"/>
                </a:solidFill>
              </a:rPr>
              <a:t>Чувств</a:t>
            </a:r>
            <a:endParaRPr sz="1865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65">
                <a:solidFill>
                  <a:schemeClr val="dk1"/>
                </a:solidFill>
              </a:rPr>
              <a:t>Оценок</a:t>
            </a:r>
            <a:endParaRPr sz="1865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65">
                <a:solidFill>
                  <a:schemeClr val="dk1"/>
                </a:solidFill>
              </a:rPr>
              <a:t>Власти</a:t>
            </a:r>
            <a:endParaRPr sz="1865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65">
                <a:solidFill>
                  <a:schemeClr val="dk1"/>
                </a:solidFill>
              </a:rPr>
              <a:t>Представлений </a:t>
            </a:r>
            <a:endParaRPr sz="1865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65">
                <a:solidFill>
                  <a:schemeClr val="dk1"/>
                </a:solidFill>
              </a:rPr>
              <a:t>Семейных границ </a:t>
            </a:r>
            <a:endParaRPr sz="186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>
              <a:solidFill>
                <a:schemeClr val="dk1"/>
              </a:solidFill>
            </a:endParaRPr>
          </a:p>
        </p:txBody>
      </p:sp>
      <p:sp>
        <p:nvSpPr>
          <p:cNvPr id="831" name="Google Shape;831;p91"/>
          <p:cNvSpPr txBox="1">
            <a:spLocks noGrp="1"/>
          </p:cNvSpPr>
          <p:nvPr>
            <p:ph type="title" idx="3"/>
          </p:nvPr>
        </p:nvSpPr>
        <p:spPr>
          <a:xfrm>
            <a:off x="6446468" y="1504600"/>
            <a:ext cx="50088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865"/>
              <a:t>Критерии оценки отношений в семье:</a:t>
            </a:r>
            <a:endParaRPr sz="1865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865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5"/>
              <a:t>Границы</a:t>
            </a:r>
            <a:endParaRPr sz="1865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5"/>
              <a:t>Сплоченность</a:t>
            </a:r>
            <a:endParaRPr sz="1865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5"/>
              <a:t>Распределение власти</a:t>
            </a:r>
            <a:endParaRPr sz="1865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5"/>
              <a:t>Семейные правила</a:t>
            </a:r>
            <a:endParaRPr sz="1865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65"/>
              <a:t>Семейная история</a:t>
            </a:r>
            <a:endParaRPr sz="1865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92"/>
          <p:cNvSpPr txBox="1">
            <a:spLocks noGrp="1"/>
          </p:cNvSpPr>
          <p:nvPr>
            <p:ph type="title"/>
          </p:nvPr>
        </p:nvSpPr>
        <p:spPr>
          <a:xfrm>
            <a:off x="748467" y="6629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</a:pPr>
            <a:r>
              <a:rPr lang="en-US"/>
              <a:t>Семейные границы </a:t>
            </a:r>
            <a:endParaRPr lang="en-US"/>
          </a:p>
        </p:txBody>
      </p:sp>
      <p:sp>
        <p:nvSpPr>
          <p:cNvPr id="837" name="Google Shape;837;p92"/>
          <p:cNvSpPr txBox="1">
            <a:spLocks noGrp="1"/>
          </p:cNvSpPr>
          <p:nvPr>
            <p:ph type="title" idx="2"/>
          </p:nvPr>
        </p:nvSpPr>
        <p:spPr>
          <a:xfrm>
            <a:off x="748467" y="1504600"/>
            <a:ext cx="5347600" cy="4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rPr lang="en-US" sz="1800" dirty="0">
                <a:solidFill>
                  <a:srgbClr val="0F54FB"/>
                </a:solidFill>
              </a:rPr>
              <a:t>Границы — это правила, определяющие, кто и как участвует во взаимодействии и на что он может рассчитывать. </a:t>
            </a:r>
            <a:endParaRPr sz="1800" dirty="0">
              <a:solidFill>
                <a:srgbClr val="0F54F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1800" dirty="0">
              <a:solidFill>
                <a:srgbClr val="0F54F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rPr lang="en-US" sz="1400" dirty="0">
                <a:solidFill>
                  <a:schemeClr val="dk1"/>
                </a:solidFill>
              </a:rPr>
              <a:t>Виды границ семьи: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внешние — регулируют отношения между семьей и социальным окружением;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внутренние — регулируют отношения между различными подсистемами внутри семьи. 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838" name="Google Shape;838;p92"/>
          <p:cNvSpPr txBox="1">
            <a:spLocks noGrp="1"/>
          </p:cNvSpPr>
          <p:nvPr>
            <p:ph type="title" idx="3"/>
          </p:nvPr>
        </p:nvSpPr>
        <p:spPr>
          <a:xfrm>
            <a:off x="6446468" y="1504600"/>
            <a:ext cx="50088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800"/>
              <a:t>Свойства границ семьи: 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18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/>
              <a:t>Изменчивость: гибкость- ригидность. </a:t>
            </a:r>
            <a:endParaRPr sz="18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/>
              <a:t>Проницаемость: диффузность – «герметичность». </a:t>
            </a:r>
            <a:endParaRPr sz="18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/>
              <a:t>Определенность: четкость - размытость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3"/>
          <p:cNvSpPr txBox="1">
            <a:spLocks noGrp="1"/>
          </p:cNvSpPr>
          <p:nvPr>
            <p:ph type="title"/>
          </p:nvPr>
        </p:nvSpPr>
        <p:spPr>
          <a:xfrm>
            <a:off x="748467" y="6629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</a:pPr>
            <a:r>
              <a:rPr lang="en-US" dirty="0"/>
              <a:t>Классификация семейных отношений </a:t>
            </a:r>
            <a:endParaRPr dirty="0"/>
          </a:p>
        </p:txBody>
      </p:sp>
      <p:sp>
        <p:nvSpPr>
          <p:cNvPr id="15" name="Текст 2"/>
          <p:cNvSpPr txBox="1"/>
          <p:nvPr/>
        </p:nvSpPr>
        <p:spPr>
          <a:xfrm>
            <a:off x="415600" y="1536633"/>
            <a:ext cx="5333200" cy="229359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596900" lvl="2">
              <a:buSzPts val="1400"/>
            </a:pPr>
            <a:r>
              <a:rPr lang="ru-RU" sz="1865" dirty="0">
                <a:latin typeface="Montserrat" panose="00000500000000000000" charset="-52"/>
              </a:rPr>
              <a:t>По форме взаимодействия:</a:t>
            </a:r>
            <a:endParaRPr lang="ru-RU" sz="1865" dirty="0">
              <a:latin typeface="Montserrat" panose="00000500000000000000" charset="-52"/>
            </a:endParaRPr>
          </a:p>
          <a:p>
            <a:pPr marL="914400" lvl="2" indent="-317500"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latin typeface="Montserrat" panose="00000500000000000000" charset="-52"/>
              </a:rPr>
              <a:t>Диктат</a:t>
            </a:r>
            <a:endParaRPr lang="ru-RU" sz="1865" dirty="0">
              <a:latin typeface="Montserrat" panose="00000500000000000000" charset="-52"/>
            </a:endParaRPr>
          </a:p>
          <a:p>
            <a:pPr marL="914400" lvl="2" indent="-317500"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latin typeface="Montserrat" panose="00000500000000000000" charset="-52"/>
              </a:rPr>
              <a:t>Опека</a:t>
            </a:r>
            <a:endParaRPr lang="ru-RU" sz="1865" dirty="0">
              <a:latin typeface="Montserrat" panose="00000500000000000000" charset="-52"/>
            </a:endParaRPr>
          </a:p>
          <a:p>
            <a:pPr marL="914400" lvl="2" indent="-317500"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latin typeface="Montserrat" panose="00000500000000000000" charset="-52"/>
              </a:rPr>
              <a:t>Невмешательство</a:t>
            </a:r>
            <a:endParaRPr lang="ru-RU" sz="1865" dirty="0">
              <a:latin typeface="Montserrat" panose="00000500000000000000" charset="-52"/>
            </a:endParaRPr>
          </a:p>
          <a:p>
            <a:pPr marL="914400" lvl="2" indent="-317500"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latin typeface="Montserrat" panose="00000500000000000000" charset="-52"/>
              </a:rPr>
              <a:t>Сотрудничество</a:t>
            </a:r>
            <a:endParaRPr lang="ru-RU" sz="1865" dirty="0">
              <a:latin typeface="Montserrat" panose="00000500000000000000" charset="-52"/>
            </a:endParaRPr>
          </a:p>
        </p:txBody>
      </p:sp>
      <p:sp>
        <p:nvSpPr>
          <p:cNvPr id="16" name="Текст 6"/>
          <p:cNvSpPr txBox="1"/>
          <p:nvPr/>
        </p:nvSpPr>
        <p:spPr>
          <a:xfrm>
            <a:off x="5865685" y="1650221"/>
            <a:ext cx="5333200" cy="189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ontserrat" panose="00000500000000000000"/>
              <a:buNone/>
              <a:defRPr sz="800" b="0" i="0" u="none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marL="596900" lvl="2">
              <a:buSzPts val="1400"/>
            </a:pPr>
            <a:r>
              <a:rPr lang="ru-RU" sz="1865" dirty="0">
                <a:solidFill>
                  <a:schemeClr val="tx1"/>
                </a:solidFill>
              </a:rPr>
              <a:t>По распределению власти:</a:t>
            </a:r>
            <a:endParaRPr lang="ru-RU" sz="1865" dirty="0">
              <a:solidFill>
                <a:schemeClr val="tx1"/>
              </a:solidFill>
            </a:endParaRPr>
          </a:p>
          <a:p>
            <a:pPr marL="914400" lvl="2" indent="-317500"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  <a:cs typeface="Arial" panose="020B0604020202020204"/>
                <a:sym typeface="Arial" panose="020B0604020202020204"/>
              </a:rPr>
              <a:t>Авторитетный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  <a:cs typeface="Arial" panose="020B0604020202020204"/>
              <a:sym typeface="Arial" panose="020B0604020202020204"/>
            </a:endParaRPr>
          </a:p>
          <a:p>
            <a:pPr marL="914400" lvl="2" indent="-317500"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  <a:cs typeface="Arial" panose="020B0604020202020204"/>
                <a:sym typeface="Arial" panose="020B0604020202020204"/>
              </a:rPr>
              <a:t>Авторитарный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  <a:cs typeface="Arial" panose="020B0604020202020204"/>
              <a:sym typeface="Arial" panose="020B0604020202020204"/>
            </a:endParaRPr>
          </a:p>
          <a:p>
            <a:pPr marL="914400" lvl="2" indent="-317500"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  <a:cs typeface="Arial" panose="020B0604020202020204"/>
                <a:sym typeface="Arial" panose="020B0604020202020204"/>
              </a:rPr>
              <a:t>Разрешающий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  <a:cs typeface="Arial" panose="020B0604020202020204"/>
              <a:sym typeface="Arial" panose="020B0604020202020204"/>
            </a:endParaRPr>
          </a:p>
          <a:p>
            <a:pPr marL="914400" lvl="2" indent="-317500"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  <a:cs typeface="Arial" panose="020B0604020202020204"/>
                <a:sym typeface="Arial" panose="020B0604020202020204"/>
              </a:rPr>
              <a:t>Пренебрегающий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Текст 2"/>
          <p:cNvSpPr txBox="1"/>
          <p:nvPr/>
        </p:nvSpPr>
        <p:spPr>
          <a:xfrm>
            <a:off x="532485" y="3798236"/>
            <a:ext cx="5333200" cy="229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●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●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596900" lvl="2" indent="0">
              <a:spcBef>
                <a:spcPts val="0"/>
              </a:spcBef>
              <a:buSzPts val="1400"/>
              <a:buFont typeface="Arial" panose="020B0604020202020204"/>
              <a:buNone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По устойчивости: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  <a:p>
            <a:pPr marL="914400" lvl="2" indent="-3175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Устойчивые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  <a:p>
            <a:pPr marL="914400" lvl="2" indent="-3175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Неопределенные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</p:txBody>
      </p:sp>
      <p:sp>
        <p:nvSpPr>
          <p:cNvPr id="18" name="Текст 2"/>
          <p:cNvSpPr txBox="1"/>
          <p:nvPr/>
        </p:nvSpPr>
        <p:spPr>
          <a:xfrm>
            <a:off x="5748800" y="3830231"/>
            <a:ext cx="5333200" cy="229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●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●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596900" lvl="2" indent="0">
              <a:spcBef>
                <a:spcPts val="0"/>
              </a:spcBef>
              <a:buSzPts val="1400"/>
              <a:buFont typeface="Arial" panose="020B0604020202020204"/>
              <a:buNone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По уровню: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  <a:p>
            <a:pPr marL="914400" lvl="2" indent="-3175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Внутри одной подсистемы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  <a:p>
            <a:pPr marL="1371600" lvl="3" indent="-317500"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Супружеские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  <a:p>
            <a:pPr marL="1371600" lvl="3" indent="-317500"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ru-RU" sz="1865" dirty="0" err="1">
                <a:solidFill>
                  <a:schemeClr val="tx1"/>
                </a:solidFill>
                <a:latin typeface="Montserrat" panose="00000500000000000000" charset="-52"/>
              </a:rPr>
              <a:t>Сиблинговые</a:t>
            </a: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 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  <a:p>
            <a:pPr marL="914400" lvl="2" indent="-3175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ts val="1400"/>
              <a:buFont typeface="Arial" panose="020B0604020202020204"/>
              <a:buChar char="●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Между уровнями иерархии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  <a:p>
            <a:pPr marL="1371600" lvl="3" indent="-317500"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ru-RU" sz="1865" dirty="0">
                <a:solidFill>
                  <a:schemeClr val="tx1"/>
                </a:solidFill>
                <a:latin typeface="Montserrat" panose="00000500000000000000" charset="-52"/>
              </a:rPr>
              <a:t>Детско-родительские</a:t>
            </a:r>
            <a:endParaRPr lang="ru-RU" sz="1865" dirty="0">
              <a:solidFill>
                <a:schemeClr val="tx1"/>
              </a:solidFill>
              <a:latin typeface="Montserrat" panose="00000500000000000000" charset="-5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4"/>
          <p:cNvSpPr txBox="1">
            <a:spLocks noGrp="1"/>
          </p:cNvSpPr>
          <p:nvPr>
            <p:ph type="title"/>
          </p:nvPr>
        </p:nvSpPr>
        <p:spPr>
          <a:xfrm>
            <a:off x="117200" y="1862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</a:pPr>
            <a:r>
              <a:rPr lang="en-US"/>
              <a:t>Классификация семейных отношений в детско-родительской подсистеме</a:t>
            </a:r>
            <a:endParaRPr lang="en-US"/>
          </a:p>
        </p:txBody>
      </p:sp>
      <p:sp>
        <p:nvSpPr>
          <p:cNvPr id="851" name="Google Shape;851;p94"/>
          <p:cNvSpPr txBox="1">
            <a:spLocks noGrp="1"/>
          </p:cNvSpPr>
          <p:nvPr>
            <p:ph type="title" idx="2"/>
          </p:nvPr>
        </p:nvSpPr>
        <p:spPr>
          <a:xfrm>
            <a:off x="633307" y="2783840"/>
            <a:ext cx="3544993" cy="292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Потворствующая гиперпротекция</a:t>
            </a:r>
            <a:endParaRPr sz="1465">
              <a:solidFill>
                <a:schemeClr val="tx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Доминирующая гиперпротекция</a:t>
            </a:r>
            <a:endParaRPr sz="1465">
              <a:solidFill>
                <a:schemeClr val="tx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Повышенная моральная ответственность</a:t>
            </a:r>
            <a:endParaRPr sz="1465">
              <a:solidFill>
                <a:schemeClr val="tx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Эмоциональное отвержение</a:t>
            </a:r>
            <a:endParaRPr sz="1465">
              <a:solidFill>
                <a:schemeClr val="tx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Жестокое обращение </a:t>
            </a:r>
            <a:br>
              <a:rPr lang="en-US" sz="1465">
                <a:solidFill>
                  <a:schemeClr val="tx1"/>
                </a:solidFill>
              </a:rPr>
            </a:br>
            <a:r>
              <a:rPr lang="en-US" sz="1465">
                <a:solidFill>
                  <a:schemeClr val="tx1"/>
                </a:solidFill>
              </a:rPr>
              <a:t>Гипопротекция</a:t>
            </a:r>
            <a:endParaRPr lang="en-US" sz="1465">
              <a:solidFill>
                <a:schemeClr val="tx1"/>
              </a:solidFill>
            </a:endParaRPr>
          </a:p>
        </p:txBody>
      </p:sp>
      <p:sp>
        <p:nvSpPr>
          <p:cNvPr id="852" name="Google Shape;852;p94"/>
          <p:cNvSpPr txBox="1">
            <a:spLocks noGrp="1"/>
          </p:cNvSpPr>
          <p:nvPr>
            <p:ph type="title" idx="4"/>
          </p:nvPr>
        </p:nvSpPr>
        <p:spPr>
          <a:xfrm>
            <a:off x="4491200" y="2488967"/>
            <a:ext cx="3209600" cy="2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</a:pPr>
            <a:br>
              <a:rPr lang="en-US"/>
            </a:br>
            <a:endParaRPr lang="en-US"/>
          </a:p>
        </p:txBody>
      </p:sp>
      <p:sp>
        <p:nvSpPr>
          <p:cNvPr id="853" name="Google Shape;853;p94"/>
          <p:cNvSpPr txBox="1">
            <a:spLocks noGrp="1"/>
          </p:cNvSpPr>
          <p:nvPr>
            <p:ph type="title" idx="5"/>
          </p:nvPr>
        </p:nvSpPr>
        <p:spPr>
          <a:xfrm>
            <a:off x="4366260" y="3241887"/>
            <a:ext cx="3705013" cy="247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rgbClr val="000000"/>
                </a:solidFill>
              </a:rPr>
              <a:t>Принимающе-авторитарный</a:t>
            </a:r>
            <a:endParaRPr sz="1465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rgbClr val="000000"/>
                </a:solidFill>
              </a:rPr>
              <a:t>Отвергающий с  инфантилизацией социальной инвалидизацией</a:t>
            </a:r>
            <a:endParaRPr sz="1465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rgbClr val="000000"/>
                </a:solidFill>
              </a:rPr>
              <a:t>Симбиотический</a:t>
            </a:r>
            <a:endParaRPr sz="1465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rgbClr val="000000"/>
                </a:solidFill>
              </a:rPr>
              <a:t>Симбиотически-</a:t>
            </a:r>
            <a:br>
              <a:rPr lang="en-US" sz="1465">
                <a:solidFill>
                  <a:srgbClr val="000000"/>
                </a:solidFill>
              </a:rPr>
            </a:br>
            <a:r>
              <a:rPr lang="en-US" sz="1465">
                <a:solidFill>
                  <a:srgbClr val="000000"/>
                </a:solidFill>
              </a:rPr>
              <a:t>авторитарный</a:t>
            </a:r>
            <a:endParaRPr lang="en-US" sz="1465">
              <a:solidFill>
                <a:srgbClr val="000000"/>
              </a:solidFill>
            </a:endParaRPr>
          </a:p>
        </p:txBody>
      </p:sp>
      <p:sp>
        <p:nvSpPr>
          <p:cNvPr id="854" name="Google Shape;854;p94"/>
          <p:cNvSpPr txBox="1">
            <a:spLocks noGrp="1"/>
          </p:cNvSpPr>
          <p:nvPr>
            <p:ph type="title" idx="3"/>
          </p:nvPr>
        </p:nvSpPr>
        <p:spPr>
          <a:xfrm>
            <a:off x="633533" y="1928567"/>
            <a:ext cx="354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</a:pPr>
            <a:r>
              <a:rPr lang="en-US" sz="1600">
                <a:solidFill>
                  <a:schemeClr val="tx1"/>
                </a:solidFill>
              </a:rPr>
              <a:t>Тип родительского отношения (Варга)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55" name="Google Shape;855;p94"/>
          <p:cNvSpPr txBox="1">
            <a:spLocks noGrp="1"/>
          </p:cNvSpPr>
          <p:nvPr>
            <p:ph type="title" idx="6"/>
          </p:nvPr>
        </p:nvSpPr>
        <p:spPr>
          <a:xfrm>
            <a:off x="8169267" y="2742967"/>
            <a:ext cx="3209600" cy="2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5">
                <a:solidFill>
                  <a:schemeClr val="tx1"/>
                </a:solidFill>
              </a:rPr>
              <a:t>Типы привязанности:</a:t>
            </a:r>
            <a:br>
              <a:rPr lang="en-US" sz="1465">
                <a:solidFill>
                  <a:schemeClr val="tx1"/>
                </a:solidFill>
              </a:rPr>
            </a:br>
            <a:endParaRPr sz="1465">
              <a:solidFill>
                <a:schemeClr val="tx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Надежная </a:t>
            </a:r>
            <a:endParaRPr sz="1465">
              <a:solidFill>
                <a:schemeClr val="tx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Тревожно-избегающая</a:t>
            </a:r>
            <a:endParaRPr sz="1465">
              <a:solidFill>
                <a:schemeClr val="tx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Дезориентированная </a:t>
            </a:r>
            <a:endParaRPr sz="1465">
              <a:solidFill>
                <a:schemeClr val="tx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Char char="●"/>
            </a:pPr>
            <a:r>
              <a:rPr lang="en-US" sz="1465">
                <a:solidFill>
                  <a:schemeClr val="tx1"/>
                </a:solidFill>
              </a:rPr>
              <a:t>Амбивалентная </a:t>
            </a:r>
            <a:endParaRPr lang="en-US" sz="1465">
              <a:solidFill>
                <a:schemeClr val="tx1"/>
              </a:solidFill>
            </a:endParaRPr>
          </a:p>
        </p:txBody>
      </p:sp>
      <p:sp>
        <p:nvSpPr>
          <p:cNvPr id="856" name="Google Shape;856;p94"/>
          <p:cNvSpPr txBox="1">
            <a:spLocks noGrp="1"/>
          </p:cNvSpPr>
          <p:nvPr>
            <p:ph type="title" idx="7"/>
          </p:nvPr>
        </p:nvSpPr>
        <p:spPr>
          <a:xfrm>
            <a:off x="8043733" y="1928567"/>
            <a:ext cx="347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100"/>
              <a:buNone/>
            </a:pPr>
            <a:r>
              <a:rPr lang="en-US" sz="1800">
                <a:solidFill>
                  <a:schemeClr val="tx1"/>
                </a:solidFill>
              </a:rPr>
              <a:t>Отношение ребенка к родителю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57" name="Google Shape;857;p94"/>
          <p:cNvSpPr txBox="1">
            <a:spLocks noGrp="1"/>
          </p:cNvSpPr>
          <p:nvPr>
            <p:ph type="title" idx="3"/>
          </p:nvPr>
        </p:nvSpPr>
        <p:spPr>
          <a:xfrm>
            <a:off x="4338633" y="1928567"/>
            <a:ext cx="354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400">
                <a:solidFill>
                  <a:schemeClr val="tx1"/>
                </a:solidFill>
              </a:rPr>
              <a:t>Типы патологизирующего семейного воспитания (по Э.Г. Эйдемиллер)</a:t>
            </a: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95"/>
          <p:cNvSpPr txBox="1">
            <a:spLocks noGrp="1"/>
          </p:cNvSpPr>
          <p:nvPr>
            <p:ph type="title" idx="3"/>
          </p:nvPr>
        </p:nvSpPr>
        <p:spPr>
          <a:xfrm>
            <a:off x="3523333" y="3516067"/>
            <a:ext cx="23820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Воспитание детей, самореализация родительских чувств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63" name="Google Shape;863;p95"/>
          <p:cNvSpPr txBox="1">
            <a:spLocks noGrp="1"/>
          </p:cNvSpPr>
          <p:nvPr>
            <p:ph type="title"/>
          </p:nvPr>
        </p:nvSpPr>
        <p:spPr>
          <a:xfrm>
            <a:off x="831767" y="3516067"/>
            <a:ext cx="23820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Рождение детей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64" name="Google Shape;864;p95"/>
          <p:cNvSpPr txBox="1">
            <a:spLocks noGrp="1"/>
          </p:cNvSpPr>
          <p:nvPr>
            <p:ph type="title" idx="2"/>
          </p:nvPr>
        </p:nvSpPr>
        <p:spPr>
          <a:xfrm>
            <a:off x="831767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Репродуктивная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65" name="Google Shape;865;p95"/>
          <p:cNvSpPr txBox="1">
            <a:spLocks noGrp="1"/>
          </p:cNvSpPr>
          <p:nvPr>
            <p:ph type="title" idx="4"/>
          </p:nvPr>
        </p:nvSpPr>
        <p:spPr>
          <a:xfrm>
            <a:off x="3523333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Воспитательная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66" name="Google Shape;866;p95"/>
          <p:cNvSpPr txBox="1">
            <a:spLocks noGrp="1"/>
          </p:cNvSpPr>
          <p:nvPr>
            <p:ph type="title" idx="5"/>
          </p:nvPr>
        </p:nvSpPr>
        <p:spPr>
          <a:xfrm>
            <a:off x="6207433" y="3516067"/>
            <a:ext cx="23820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Удовлетворение материальных потребностей членов семьи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67" name="Google Shape;867;p95"/>
          <p:cNvSpPr txBox="1">
            <a:spLocks noGrp="1"/>
          </p:cNvSpPr>
          <p:nvPr>
            <p:ph type="title" idx="6"/>
          </p:nvPr>
        </p:nvSpPr>
        <p:spPr>
          <a:xfrm>
            <a:off x="6207433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Хозяйственно-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бытовая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68" name="Google Shape;868;p95"/>
          <p:cNvSpPr txBox="1">
            <a:spLocks noGrp="1"/>
          </p:cNvSpPr>
          <p:nvPr>
            <p:ph type="title" idx="7"/>
          </p:nvPr>
        </p:nvSpPr>
        <p:spPr>
          <a:xfrm>
            <a:off x="8826567" y="3516067"/>
            <a:ext cx="23820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Восстановление физических и интеллектуальных сил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69" name="Google Shape;869;p95"/>
          <p:cNvSpPr txBox="1">
            <a:spLocks noGrp="1"/>
          </p:cNvSpPr>
          <p:nvPr>
            <p:ph type="title" idx="8"/>
          </p:nvPr>
        </p:nvSpPr>
        <p:spPr>
          <a:xfrm>
            <a:off x="8826567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Рекреационная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70" name="Google Shape;870;p95"/>
          <p:cNvSpPr txBox="1">
            <a:spLocks noGrp="1"/>
          </p:cNvSpPr>
          <p:nvPr>
            <p:ph type="title" idx="9"/>
          </p:nvPr>
        </p:nvSpPr>
        <p:spPr>
          <a:xfrm>
            <a:off x="65800" y="807033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135"/>
              <a:t>Функции семьи</a:t>
            </a:r>
            <a:endParaRPr lang="en-US" sz="2135"/>
          </a:p>
        </p:txBody>
      </p:sp>
      <p:pic>
        <p:nvPicPr>
          <p:cNvPr id="871" name="Google Shape;871;p9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09367" y="4423833"/>
            <a:ext cx="826800" cy="8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9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297200" y="4423833"/>
            <a:ext cx="826800" cy="8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9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952549" y="4423833"/>
            <a:ext cx="826800" cy="8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9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607876" y="4423833"/>
            <a:ext cx="826800" cy="8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6"/>
          <p:cNvSpPr txBox="1">
            <a:spLocks noGrp="1"/>
          </p:cNvSpPr>
          <p:nvPr>
            <p:ph type="title" idx="3"/>
          </p:nvPr>
        </p:nvSpPr>
        <p:spPr>
          <a:xfrm>
            <a:off x="3523333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Совместное проведение досуга и духовное обогащение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80" name="Google Shape;880;p96"/>
          <p:cNvSpPr txBox="1">
            <a:spLocks noGrp="1"/>
          </p:cNvSpPr>
          <p:nvPr>
            <p:ph type="title"/>
          </p:nvPr>
        </p:nvSpPr>
        <p:spPr>
          <a:xfrm>
            <a:off x="831767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Удовлетворение потребностей в симпатии, уважении, признании, поддержке, эмоциональной защите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81" name="Google Shape;881;p96"/>
          <p:cNvSpPr txBox="1">
            <a:spLocks noGrp="1"/>
          </p:cNvSpPr>
          <p:nvPr>
            <p:ph type="title" idx="2"/>
          </p:nvPr>
        </p:nvSpPr>
        <p:spPr>
          <a:xfrm>
            <a:off x="831767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Эмоциональная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82" name="Google Shape;882;p96"/>
          <p:cNvSpPr txBox="1">
            <a:spLocks noGrp="1"/>
          </p:cNvSpPr>
          <p:nvPr>
            <p:ph type="title" idx="4"/>
          </p:nvPr>
        </p:nvSpPr>
        <p:spPr>
          <a:xfrm>
            <a:off x="3523333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Духовная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83" name="Google Shape;883;p96"/>
          <p:cNvSpPr txBox="1">
            <a:spLocks noGrp="1"/>
          </p:cNvSpPr>
          <p:nvPr>
            <p:ph type="title" idx="5"/>
          </p:nvPr>
        </p:nvSpPr>
        <p:spPr>
          <a:xfrm>
            <a:off x="6207433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Социальный контроль, социализация и инкультурация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84" name="Google Shape;884;p96"/>
          <p:cNvSpPr txBox="1">
            <a:spLocks noGrp="1"/>
          </p:cNvSpPr>
          <p:nvPr>
            <p:ph type="title" idx="6"/>
          </p:nvPr>
        </p:nvSpPr>
        <p:spPr>
          <a:xfrm>
            <a:off x="6207433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Социальная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85" name="Google Shape;885;p96"/>
          <p:cNvSpPr txBox="1">
            <a:spLocks noGrp="1"/>
          </p:cNvSpPr>
          <p:nvPr>
            <p:ph type="title" idx="7"/>
          </p:nvPr>
        </p:nvSpPr>
        <p:spPr>
          <a:xfrm>
            <a:off x="8826567" y="3516067"/>
            <a:ext cx="2382000" cy="1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Удовлетворение сексуально-эротических потребностей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86" name="Google Shape;886;p96"/>
          <p:cNvSpPr txBox="1">
            <a:spLocks noGrp="1"/>
          </p:cNvSpPr>
          <p:nvPr>
            <p:ph type="title" idx="8"/>
          </p:nvPr>
        </p:nvSpPr>
        <p:spPr>
          <a:xfrm>
            <a:off x="8826567" y="2955667"/>
            <a:ext cx="238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Сексуально-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эротическая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87" name="Google Shape;887;p96"/>
          <p:cNvSpPr txBox="1">
            <a:spLocks noGrp="1"/>
          </p:cNvSpPr>
          <p:nvPr>
            <p:ph type="title" idx="9"/>
          </p:nvPr>
        </p:nvSpPr>
        <p:spPr>
          <a:xfrm>
            <a:off x="117200" y="7967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/>
              <a:t>Функции семьи</a:t>
            </a:r>
            <a:endParaRPr lang="en-US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</a:p>
        </p:txBody>
      </p:sp>
      <p:pic>
        <p:nvPicPr>
          <p:cNvPr id="888" name="Google Shape;888;p9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40967" y="4571200"/>
            <a:ext cx="763600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28800" y="4571200"/>
            <a:ext cx="763600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9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984133" y="4571200"/>
            <a:ext cx="763600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9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639467" y="4571200"/>
            <a:ext cx="763600" cy="7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1702435"/>
            <a:ext cx="11029315" cy="2839085"/>
          </a:xfrm>
        </p:spPr>
        <p:txBody>
          <a:bodyPr anchor="ctr">
            <a:noAutofit/>
          </a:bodyPr>
          <a:lstStyle/>
          <a:p>
            <a:r>
              <a:rPr lang="ru-RU" sz="48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Роли и функции родителей. семейное воспитание, институциональное воспитание. Родительские компетенции </a:t>
            </a:r>
            <a:endParaRPr lang="ru-RU" sz="4800" dirty="0">
              <a:solidFill>
                <a:srgbClr val="6600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59420" y="5499359"/>
            <a:ext cx="11029615" cy="900000"/>
          </a:xfrm>
        </p:spPr>
        <p:txBody>
          <a:bodyPr anchor="ctr">
            <a:noAutofit/>
          </a:bodyPr>
          <a:lstStyle/>
          <a:p>
            <a:r>
              <a:rPr lang="ru-RU" sz="1600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1</a:t>
            </a:r>
            <a:endParaRPr lang="ru-RU" sz="1600" dirty="0">
              <a:solidFill>
                <a:schemeClr val="bg2">
                  <a:lumMod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Лекция 4 и 5</a:t>
            </a:r>
            <a:endParaRPr lang="ru-RU" sz="1600" dirty="0">
              <a:solidFill>
                <a:schemeClr val="bg2">
                  <a:lumMod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97"/>
          <p:cNvSpPr txBox="1">
            <a:spLocks noGrp="1"/>
          </p:cNvSpPr>
          <p:nvPr>
            <p:ph type="title" idx="2"/>
          </p:nvPr>
        </p:nvSpPr>
        <p:spPr>
          <a:xfrm>
            <a:off x="577733" y="2178900"/>
            <a:ext cx="5404000" cy="3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 — </a:t>
            </a:r>
            <a:r>
              <a:rPr lang="en-US"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это семья, которая выполняет свои функции в достаточной степени, вследствие чего удовлетворя</a:t>
            </a:r>
            <a:r>
              <a:rPr lang="en-US" sz="1600"/>
              <a:t>ю</a:t>
            </a:r>
            <a:r>
              <a:rPr lang="en-US"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тся потребности в росте и изменениях как семьи в целом, так и каждого ее члена. </a:t>
            </a:r>
            <a:endParaRPr sz="1600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Нормы, которыми пользуются эти семьи, либо заимствованы, либо созданы самостоятельно и использование их позволяет всем членам семьи удовлетворять все базисные потребности.</a:t>
            </a:r>
            <a:endParaRPr sz="1600" b="1">
              <a:solidFill>
                <a:srgbClr val="0F54FB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897" name="Google Shape;897;p97"/>
          <p:cNvSpPr txBox="1">
            <a:spLocks noGrp="1"/>
          </p:cNvSpPr>
          <p:nvPr>
            <p:ph type="title"/>
          </p:nvPr>
        </p:nvSpPr>
        <p:spPr>
          <a:xfrm>
            <a:off x="577733" y="881217"/>
            <a:ext cx="586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Нормально функционирующая семья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898" name="Google Shape;898;p9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96000" y="2013463"/>
            <a:ext cx="5252513" cy="350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Нормально функционирующая семья</a:t>
            </a:r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2400"/>
              <a:t> —  это семья, которая выполняет свои функции в достаточной степени, вследствие чего удовлетворяются потребности в росте и изменениях как семьи в целом, так и каждого ее члена. </a:t>
            </a:r>
            <a:endParaRPr lang="ru-RU" altLang="en-US" sz="2400"/>
          </a:p>
          <a:p>
            <a:endParaRPr lang="ru-RU" altLang="en-US" sz="2400"/>
          </a:p>
          <a:p>
            <a:r>
              <a:rPr lang="ru-RU" altLang="en-US" sz="2400"/>
              <a:t>Нормы, которыми пользуются эти семьи, либо заимствованы, либо созданы самостоятельно и использование их позволяет всем членам семьи удовлетворять все базисные потребности.</a:t>
            </a:r>
            <a:endParaRPr lang="ru-RU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98"/>
          <p:cNvSpPr txBox="1">
            <a:spLocks noGrp="1"/>
          </p:cNvSpPr>
          <p:nvPr>
            <p:ph type="title"/>
          </p:nvPr>
        </p:nvSpPr>
        <p:spPr>
          <a:xfrm>
            <a:off x="117200" y="170833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lang="en-US"/>
              <a:t>Сочетание нарушений </a:t>
            </a:r>
            <a:endParaRPr lang="en-US"/>
          </a:p>
        </p:txBody>
      </p:sp>
      <p:sp>
        <p:nvSpPr>
          <p:cNvPr id="904" name="Google Shape;904;p98"/>
          <p:cNvSpPr txBox="1">
            <a:spLocks noGrp="1"/>
          </p:cNvSpPr>
          <p:nvPr>
            <p:ph type="title" idx="2"/>
          </p:nvPr>
        </p:nvSpPr>
        <p:spPr>
          <a:xfrm>
            <a:off x="866600" y="1408300"/>
            <a:ext cx="102332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AutoNum type="arabicPeriod"/>
            </a:pPr>
            <a:r>
              <a:rPr lang="en-US" sz="1865" dirty="0">
                <a:solidFill>
                  <a:schemeClr val="tx1"/>
                </a:solidFill>
              </a:rPr>
              <a:t>Нарушение семейных функций и взаимоотношений —  Семейная дисгармония</a:t>
            </a:r>
            <a:endParaRPr sz="1865" dirty="0">
              <a:solidFill>
                <a:schemeClr val="tx1"/>
              </a:solidFill>
            </a:endParaRPr>
          </a:p>
          <a:p>
            <a:pPr marL="800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65"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AutoNum type="arabicPeriod"/>
            </a:pPr>
            <a:r>
              <a:rPr lang="en-US" sz="1865" dirty="0">
                <a:solidFill>
                  <a:schemeClr val="tx1"/>
                </a:solidFill>
              </a:rPr>
              <a:t>Нарушение семейных ролей и внутренних границ  —  нарушения иерархии в семье  —  межпокаленные коалиции</a:t>
            </a:r>
            <a:endParaRPr lang="en-US" sz="1865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99"/>
          <p:cNvSpPr txBox="1">
            <a:spLocks noGrp="1"/>
          </p:cNvSpPr>
          <p:nvPr>
            <p:ph type="title"/>
          </p:nvPr>
        </p:nvSpPr>
        <p:spPr>
          <a:xfrm>
            <a:off x="117200" y="170833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lang="en-US"/>
              <a:t>Этапы развития семейной системы </a:t>
            </a:r>
            <a:endParaRPr lang="en-US"/>
          </a:p>
        </p:txBody>
      </p:sp>
      <p:grpSp>
        <p:nvGrpSpPr>
          <p:cNvPr id="910" name="Google Shape;910;p99"/>
          <p:cNvGrpSpPr/>
          <p:nvPr/>
        </p:nvGrpSpPr>
        <p:grpSpPr>
          <a:xfrm>
            <a:off x="259833" y="1235449"/>
            <a:ext cx="11815008" cy="2290121"/>
            <a:chOff x="12004" y="1304278"/>
            <a:chExt cx="5334250" cy="951363"/>
          </a:xfrm>
        </p:grpSpPr>
        <p:sp>
          <p:nvSpPr>
            <p:cNvPr id="911" name="Google Shape;911;p99"/>
            <p:cNvSpPr/>
            <p:nvPr/>
          </p:nvSpPr>
          <p:spPr>
            <a:xfrm>
              <a:off x="66456" y="1645805"/>
              <a:ext cx="9585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12" name="Google Shape;912;p99"/>
            <p:cNvSpPr txBox="1"/>
            <p:nvPr/>
          </p:nvSpPr>
          <p:spPr>
            <a:xfrm>
              <a:off x="66456" y="1645805"/>
              <a:ext cx="9585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33" tIns="11833" rIns="11833" bIns="11833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Прелюдия семейной жизни</a:t>
              </a: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13" name="Google Shape;913;p99"/>
            <p:cNvSpPr/>
            <p:nvPr/>
          </p:nvSpPr>
          <p:spPr>
            <a:xfrm>
              <a:off x="65367" y="1549751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14" name="Google Shape;914;p99"/>
            <p:cNvSpPr/>
            <p:nvPr/>
          </p:nvSpPr>
          <p:spPr>
            <a:xfrm>
              <a:off x="118731" y="1443023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15" name="Google Shape;915;p99"/>
            <p:cNvSpPr/>
            <p:nvPr/>
          </p:nvSpPr>
          <p:spPr>
            <a:xfrm>
              <a:off x="246804" y="1464369"/>
              <a:ext cx="119700" cy="1197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16" name="Google Shape;916;p99"/>
            <p:cNvSpPr/>
            <p:nvPr/>
          </p:nvSpPr>
          <p:spPr>
            <a:xfrm>
              <a:off x="353531" y="1346969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17" name="Google Shape;917;p99"/>
            <p:cNvSpPr/>
            <p:nvPr/>
          </p:nvSpPr>
          <p:spPr>
            <a:xfrm>
              <a:off x="492276" y="1304278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18" name="Google Shape;918;p99"/>
            <p:cNvSpPr/>
            <p:nvPr/>
          </p:nvSpPr>
          <p:spPr>
            <a:xfrm>
              <a:off x="663040" y="1378987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19" name="Google Shape;919;p99"/>
            <p:cNvSpPr/>
            <p:nvPr/>
          </p:nvSpPr>
          <p:spPr>
            <a:xfrm>
              <a:off x="769767" y="1432350"/>
              <a:ext cx="119700" cy="1197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0" name="Google Shape;920;p99"/>
            <p:cNvSpPr/>
            <p:nvPr/>
          </p:nvSpPr>
          <p:spPr>
            <a:xfrm>
              <a:off x="919186" y="1549751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1" name="Google Shape;921;p99"/>
            <p:cNvSpPr/>
            <p:nvPr/>
          </p:nvSpPr>
          <p:spPr>
            <a:xfrm>
              <a:off x="983222" y="1667151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2" name="Google Shape;922;p99"/>
            <p:cNvSpPr/>
            <p:nvPr/>
          </p:nvSpPr>
          <p:spPr>
            <a:xfrm>
              <a:off x="428240" y="1443023"/>
              <a:ext cx="195900" cy="1959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3" name="Google Shape;923;p99"/>
            <p:cNvSpPr/>
            <p:nvPr/>
          </p:nvSpPr>
          <p:spPr>
            <a:xfrm>
              <a:off x="12004" y="1848587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4" name="Google Shape;924;p99"/>
            <p:cNvSpPr/>
            <p:nvPr/>
          </p:nvSpPr>
          <p:spPr>
            <a:xfrm>
              <a:off x="76040" y="1944641"/>
              <a:ext cx="119700" cy="1197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5" name="Google Shape;925;p99"/>
            <p:cNvSpPr/>
            <p:nvPr/>
          </p:nvSpPr>
          <p:spPr>
            <a:xfrm>
              <a:off x="236131" y="2030023"/>
              <a:ext cx="174300" cy="1743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6" name="Google Shape;926;p99"/>
            <p:cNvSpPr/>
            <p:nvPr/>
          </p:nvSpPr>
          <p:spPr>
            <a:xfrm>
              <a:off x="460258" y="2168769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7" name="Google Shape;927;p99"/>
            <p:cNvSpPr/>
            <p:nvPr/>
          </p:nvSpPr>
          <p:spPr>
            <a:xfrm>
              <a:off x="502949" y="2030023"/>
              <a:ext cx="119700" cy="1197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8" name="Google Shape;928;p99"/>
            <p:cNvSpPr/>
            <p:nvPr/>
          </p:nvSpPr>
          <p:spPr>
            <a:xfrm>
              <a:off x="609677" y="2179441"/>
              <a:ext cx="76200" cy="762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29" name="Google Shape;929;p99"/>
            <p:cNvSpPr/>
            <p:nvPr/>
          </p:nvSpPr>
          <p:spPr>
            <a:xfrm>
              <a:off x="705731" y="2008678"/>
              <a:ext cx="174300" cy="1743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0" name="Google Shape;930;p99"/>
            <p:cNvSpPr/>
            <p:nvPr/>
          </p:nvSpPr>
          <p:spPr>
            <a:xfrm>
              <a:off x="940531" y="1965987"/>
              <a:ext cx="119700" cy="1197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1" name="Google Shape;931;p99"/>
            <p:cNvSpPr/>
            <p:nvPr/>
          </p:nvSpPr>
          <p:spPr>
            <a:xfrm>
              <a:off x="1060327" y="1464191"/>
              <a:ext cx="351900" cy="671700"/>
            </a:xfrm>
            <a:prstGeom prst="chevron">
              <a:avLst>
                <a:gd name="adj" fmla="val 62310"/>
              </a:avLst>
            </a:prstGeom>
            <a:solidFill>
              <a:srgbClr val="B3B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2" name="Google Shape;932;p99"/>
            <p:cNvSpPr/>
            <p:nvPr/>
          </p:nvSpPr>
          <p:spPr>
            <a:xfrm>
              <a:off x="1412151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3" name="Google Shape;933;p99"/>
            <p:cNvSpPr txBox="1"/>
            <p:nvPr/>
          </p:nvSpPr>
          <p:spPr>
            <a:xfrm>
              <a:off x="1412151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33" tIns="11833" rIns="11833" bIns="11833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Симбиоз новобрачных (рождение семьи)</a:t>
              </a: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4" name="Google Shape;934;p99"/>
            <p:cNvSpPr/>
            <p:nvPr/>
          </p:nvSpPr>
          <p:spPr>
            <a:xfrm>
              <a:off x="2371669" y="1464191"/>
              <a:ext cx="351900" cy="671700"/>
            </a:xfrm>
            <a:prstGeom prst="chevron">
              <a:avLst>
                <a:gd name="adj" fmla="val 62310"/>
              </a:avLst>
            </a:prstGeom>
            <a:solidFill>
              <a:srgbClr val="B3B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5" name="Google Shape;935;p99"/>
            <p:cNvSpPr/>
            <p:nvPr/>
          </p:nvSpPr>
          <p:spPr>
            <a:xfrm>
              <a:off x="2723493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6" name="Google Shape;936;p99"/>
            <p:cNvSpPr txBox="1"/>
            <p:nvPr/>
          </p:nvSpPr>
          <p:spPr>
            <a:xfrm>
              <a:off x="2723493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33" tIns="11833" rIns="11833" bIns="11833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Семья в ожидании ребенка - Рождение ребенка</a:t>
              </a: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7" name="Google Shape;937;p99"/>
            <p:cNvSpPr/>
            <p:nvPr/>
          </p:nvSpPr>
          <p:spPr>
            <a:xfrm>
              <a:off x="3683012" y="1464191"/>
              <a:ext cx="351900" cy="671700"/>
            </a:xfrm>
            <a:prstGeom prst="chevron">
              <a:avLst>
                <a:gd name="adj" fmla="val 62310"/>
              </a:avLst>
            </a:prstGeom>
            <a:solidFill>
              <a:srgbClr val="B3B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8" name="Google Shape;938;p99"/>
            <p:cNvSpPr/>
            <p:nvPr/>
          </p:nvSpPr>
          <p:spPr>
            <a:xfrm>
              <a:off x="4034835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39" name="Google Shape;939;p99"/>
            <p:cNvSpPr txBox="1"/>
            <p:nvPr/>
          </p:nvSpPr>
          <p:spPr>
            <a:xfrm>
              <a:off x="4034835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33" tIns="11833" rIns="11833" bIns="11833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Выход ребенка во внесемейные институты – проверка на родительскую компетентность</a:t>
              </a: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40" name="Google Shape;940;p99"/>
            <p:cNvSpPr/>
            <p:nvPr/>
          </p:nvSpPr>
          <p:spPr>
            <a:xfrm>
              <a:off x="4994354" y="1464191"/>
              <a:ext cx="351900" cy="671700"/>
            </a:xfrm>
            <a:prstGeom prst="chevron">
              <a:avLst>
                <a:gd name="adj" fmla="val 62310"/>
              </a:avLst>
            </a:prstGeom>
            <a:solidFill>
              <a:srgbClr val="B3B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</p:grpSp>
      <p:grpSp>
        <p:nvGrpSpPr>
          <p:cNvPr id="941" name="Google Shape;941;p99"/>
          <p:cNvGrpSpPr/>
          <p:nvPr/>
        </p:nvGrpSpPr>
        <p:grpSpPr>
          <a:xfrm>
            <a:off x="2387691" y="4140048"/>
            <a:ext cx="9118523" cy="1945165"/>
            <a:chOff x="4994354" y="1408684"/>
            <a:chExt cx="3933789" cy="832881"/>
          </a:xfrm>
        </p:grpSpPr>
        <p:sp>
          <p:nvSpPr>
            <p:cNvPr id="942" name="Google Shape;942;p99"/>
            <p:cNvSpPr/>
            <p:nvPr/>
          </p:nvSpPr>
          <p:spPr>
            <a:xfrm>
              <a:off x="4994354" y="1464191"/>
              <a:ext cx="351900" cy="671700"/>
            </a:xfrm>
            <a:prstGeom prst="chevron">
              <a:avLst>
                <a:gd name="adj" fmla="val 62310"/>
              </a:avLst>
            </a:prstGeom>
            <a:solidFill>
              <a:srgbClr val="B3B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43" name="Google Shape;943;p99"/>
            <p:cNvSpPr/>
            <p:nvPr/>
          </p:nvSpPr>
          <p:spPr>
            <a:xfrm>
              <a:off x="5346178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44" name="Google Shape;944;p99"/>
            <p:cNvSpPr txBox="1"/>
            <p:nvPr/>
          </p:nvSpPr>
          <p:spPr>
            <a:xfrm>
              <a:off x="5346178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33" tIns="11833" rIns="11833" bIns="11833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Выбор ребенком своего жизненного пути и его возможный уход из семьи</a:t>
              </a: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45" name="Google Shape;945;p99"/>
            <p:cNvSpPr/>
            <p:nvPr/>
          </p:nvSpPr>
          <p:spPr>
            <a:xfrm>
              <a:off x="6305697" y="1464191"/>
              <a:ext cx="351900" cy="671700"/>
            </a:xfrm>
            <a:prstGeom prst="chevron">
              <a:avLst>
                <a:gd name="adj" fmla="val 62310"/>
              </a:avLst>
            </a:prstGeom>
            <a:solidFill>
              <a:srgbClr val="B3B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46" name="Google Shape;946;p99"/>
            <p:cNvSpPr/>
            <p:nvPr/>
          </p:nvSpPr>
          <p:spPr>
            <a:xfrm>
              <a:off x="6657520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47" name="Google Shape;947;p99"/>
            <p:cNvSpPr txBox="1"/>
            <p:nvPr/>
          </p:nvSpPr>
          <p:spPr>
            <a:xfrm>
              <a:off x="6657520" y="1464517"/>
              <a:ext cx="9594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33" tIns="11833" rIns="11833" bIns="11833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Смерть старших родственников</a:t>
              </a: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48" name="Google Shape;948;p99"/>
            <p:cNvSpPr/>
            <p:nvPr/>
          </p:nvSpPr>
          <p:spPr>
            <a:xfrm>
              <a:off x="7617039" y="1464191"/>
              <a:ext cx="351900" cy="671700"/>
            </a:xfrm>
            <a:prstGeom prst="chevron">
              <a:avLst>
                <a:gd name="adj" fmla="val 62310"/>
              </a:avLst>
            </a:prstGeom>
            <a:solidFill>
              <a:srgbClr val="B3B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49" name="Google Shape;949;p99"/>
            <p:cNvSpPr/>
            <p:nvPr/>
          </p:nvSpPr>
          <p:spPr>
            <a:xfrm>
              <a:off x="7968743" y="1408684"/>
              <a:ext cx="959400" cy="832881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950" name="Google Shape;950;p99"/>
            <p:cNvSpPr txBox="1"/>
            <p:nvPr/>
          </p:nvSpPr>
          <p:spPr>
            <a:xfrm>
              <a:off x="8126684" y="1528124"/>
              <a:ext cx="669088" cy="574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 panose="020B0604020202020204"/>
                <a:buNone/>
              </a:pPr>
              <a:r>
                <a:rPr lang="en-US" sz="1600" i="0" u="none" strike="noStrike" cap="none" dirty="0">
                  <a:solidFill>
                    <a:schemeClr val="tx1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Завершение жизненного цикла семьи. Смерть одного из супругов</a:t>
              </a:r>
              <a:endParaRPr sz="1600" dirty="0">
                <a:solidFill>
                  <a:schemeClr val="tx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00"/>
          <p:cNvSpPr txBox="1">
            <a:spLocks noGrp="1"/>
          </p:cNvSpPr>
          <p:nvPr>
            <p:ph type="title" idx="2"/>
          </p:nvPr>
        </p:nvSpPr>
        <p:spPr>
          <a:xfrm>
            <a:off x="577733" y="2178884"/>
            <a:ext cx="4343600" cy="3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65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Семейный кризис</a:t>
            </a:r>
            <a:r>
              <a:rPr lang="en-US" sz="1865"/>
              <a:t> — </a:t>
            </a:r>
            <a:r>
              <a:rPr lang="en-US" sz="1865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это ситуация, в которой внезапно происходит перераспределение семейных ролей и функций из-за изменения структуры семьи и/или изменения потребностей кого-то из членов семьи.</a:t>
            </a:r>
            <a:endParaRPr sz="1865" b="1">
              <a:solidFill>
                <a:srgbClr val="0F54FB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956" name="Google Shape;956;p100"/>
          <p:cNvSpPr txBox="1">
            <a:spLocks noGrp="1"/>
          </p:cNvSpPr>
          <p:nvPr>
            <p:ph type="title"/>
          </p:nvPr>
        </p:nvSpPr>
        <p:spPr>
          <a:xfrm>
            <a:off x="577733" y="881217"/>
            <a:ext cx="586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Семейный кризис</a:t>
            </a:r>
            <a:endParaRPr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957" name="Google Shape;957;p100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509484" y="2426284"/>
            <a:ext cx="2340368" cy="2340368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100"/>
          <p:cNvSpPr/>
          <p:nvPr/>
        </p:nvSpPr>
        <p:spPr>
          <a:xfrm>
            <a:off x="6215067" y="1312667"/>
            <a:ext cx="4929200" cy="456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8200" y="1595755"/>
            <a:ext cx="10515600" cy="411289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dirty="0">
                <a:solidFill>
                  <a:schemeClr val="tx2"/>
                </a:solidFill>
                <a:uFillTx/>
                <a:ea typeface="+Основной текст (восточно-азиат" charset="0"/>
              </a:rPr>
              <a:t>Семья — это открытая система, которая находится в постоянном взаимообмене информацией с окружающей средой.</a:t>
            </a:r>
            <a:endParaRPr lang="ru-RU" sz="3200" dirty="0">
              <a:solidFill>
                <a:schemeClr val="tx2"/>
              </a:solidFill>
              <a:uFillTx/>
              <a:ea typeface="+Основной текст (восточно-азиат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Основные категории анализа семейной системы</a:t>
            </a:r>
            <a:endParaRPr lang="ru-RU" altLang="en-US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>
          <a:xfrm>
            <a:off x="887095" y="2251075"/>
            <a:ext cx="3451225" cy="535940"/>
          </a:xfrm>
        </p:spPr>
        <p:txBody>
          <a:bodyPr/>
          <a:p>
            <a:r>
              <a:rPr lang="ru-RU" altLang="en-US"/>
              <a:t>Семья как объект</a:t>
            </a:r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2"/>
          </p:nvPr>
        </p:nvSpPr>
        <p:spPr>
          <a:xfrm>
            <a:off x="581025" y="2926080"/>
            <a:ext cx="3659505" cy="2934970"/>
          </a:xfrm>
        </p:spPr>
        <p:txBody>
          <a:bodyPr>
            <a:normAutofit lnSpcReduction="10000"/>
          </a:bodyPr>
          <a:p>
            <a:r>
              <a:rPr lang="ru-RU" altLang="en-US"/>
              <a:t>Состав</a:t>
            </a:r>
            <a:endParaRPr lang="ru-RU" altLang="en-US"/>
          </a:p>
          <a:p>
            <a:r>
              <a:rPr lang="ru-RU" altLang="en-US"/>
              <a:t>Подсистемы</a:t>
            </a:r>
            <a:endParaRPr lang="ru-RU" altLang="en-US"/>
          </a:p>
          <a:p>
            <a:r>
              <a:rPr lang="ru-RU" altLang="en-US"/>
              <a:t>Роли</a:t>
            </a:r>
            <a:endParaRPr lang="ru-RU" altLang="en-US"/>
          </a:p>
          <a:p>
            <a:r>
              <a:rPr lang="ru-RU" altLang="en-US"/>
              <a:t>Иерархия, Распределение власти</a:t>
            </a:r>
            <a:endParaRPr lang="ru-RU" altLang="en-US"/>
          </a:p>
          <a:p>
            <a:r>
              <a:rPr lang="ru-RU" altLang="en-US"/>
              <a:t>Отношения</a:t>
            </a:r>
            <a:endParaRPr lang="ru-RU" altLang="en-US"/>
          </a:p>
          <a:p>
            <a:r>
              <a:rPr lang="ru-RU" altLang="en-US"/>
              <a:t>Функции</a:t>
            </a:r>
            <a:endParaRPr lang="ru-RU" altLang="en-US"/>
          </a:p>
          <a:p>
            <a:r>
              <a:rPr lang="ru-RU" altLang="en-US"/>
              <a:t>Сценарий</a:t>
            </a:r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quarter" idx="3"/>
          </p:nvPr>
        </p:nvSpPr>
        <p:spPr>
          <a:xfrm>
            <a:off x="8144510" y="2251075"/>
            <a:ext cx="3451225" cy="553085"/>
          </a:xfrm>
        </p:spPr>
        <p:txBody>
          <a:bodyPr/>
          <a:p>
            <a:r>
              <a:rPr lang="ru-RU" altLang="en-US"/>
              <a:t>Классификации семьи</a:t>
            </a:r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quarter" idx="4"/>
          </p:nvPr>
        </p:nvSpPr>
        <p:spPr>
          <a:xfrm>
            <a:off x="7838440" y="2926080"/>
            <a:ext cx="3659505" cy="2934970"/>
          </a:xfrm>
        </p:spPr>
        <p:txBody>
          <a:bodyPr/>
          <a:p>
            <a:r>
              <a:rPr lang="ru-RU" altLang="en-US"/>
              <a:t>Типологии</a:t>
            </a:r>
            <a:endParaRPr lang="ru-RU" altLang="en-US"/>
          </a:p>
        </p:txBody>
      </p:sp>
      <p:sp>
        <p:nvSpPr>
          <p:cNvPr id="10" name="Замещающий текст 3"/>
          <p:cNvSpPr>
            <a:spLocks noGrp="1"/>
          </p:cNvSpPr>
          <p:nvPr/>
        </p:nvSpPr>
        <p:spPr>
          <a:xfrm>
            <a:off x="4338320" y="2268220"/>
            <a:ext cx="3451225" cy="535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/>
              <a:t>Семья в процессе развития</a:t>
            </a:r>
            <a:endParaRPr lang="ru-RU" altLang="en-US"/>
          </a:p>
        </p:txBody>
      </p:sp>
      <p:sp>
        <p:nvSpPr>
          <p:cNvPr id="12" name="Замещающее содержимое 4"/>
          <p:cNvSpPr>
            <a:spLocks noGrp="1"/>
          </p:cNvSpPr>
          <p:nvPr/>
        </p:nvSpPr>
        <p:spPr>
          <a:xfrm>
            <a:off x="4130040" y="2926080"/>
            <a:ext cx="3659505" cy="293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7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2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9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60" indent="-23431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105" indent="-23431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27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9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/>
              <a:t>Жизненный цикл семьи</a:t>
            </a:r>
            <a:endParaRPr lang="ru-RU" altLang="en-US"/>
          </a:p>
          <a:p>
            <a:r>
              <a:rPr lang="ru-RU" altLang="en-US"/>
              <a:t>История</a:t>
            </a:r>
            <a:endParaRPr lang="ru-RU" altLang="en-US"/>
          </a:p>
          <a:p>
            <a:r>
              <a:rPr lang="ru-RU" altLang="en-US"/>
              <a:t>Миф</a:t>
            </a:r>
            <a:endParaRPr lang="ru-RU" altLang="en-US"/>
          </a:p>
          <a:p>
            <a:r>
              <a:rPr lang="ru-RU" altLang="en-US"/>
              <a:t>Легенда 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Функции семьи</a:t>
            </a:r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ru-RU" altLang="en-US" sz="2000"/>
              <a:t>1.Репродуктивная. </a:t>
            </a:r>
            <a:endParaRPr lang="ru-RU" altLang="en-US" sz="2000"/>
          </a:p>
          <a:p>
            <a:r>
              <a:rPr lang="ru-RU" altLang="en-US" sz="2000"/>
              <a:t>2.Воспитательная. </a:t>
            </a:r>
            <a:endParaRPr lang="ru-RU" altLang="en-US" sz="2000"/>
          </a:p>
          <a:p>
            <a:r>
              <a:rPr lang="ru-RU" altLang="en-US" sz="2000"/>
              <a:t>3.Хозяйственно-бытовая. Экономическая. </a:t>
            </a:r>
            <a:endParaRPr lang="ru-RU" altLang="en-US" sz="2000"/>
          </a:p>
          <a:p>
            <a:r>
              <a:rPr lang="ru-RU" altLang="en-US" sz="2000"/>
              <a:t>4.Сфера первичного социального контроля. </a:t>
            </a:r>
            <a:endParaRPr lang="ru-RU" altLang="en-US" sz="2000"/>
          </a:p>
          <a:p>
            <a:r>
              <a:rPr lang="ru-RU" altLang="en-US" sz="2000"/>
              <a:t>5.Сфера духовного общения. </a:t>
            </a:r>
            <a:endParaRPr lang="ru-RU" altLang="en-US" sz="2000"/>
          </a:p>
          <a:p>
            <a:r>
              <a:rPr lang="ru-RU" altLang="en-US" sz="2000"/>
              <a:t>6.Социально-статусная. </a:t>
            </a:r>
            <a:endParaRPr lang="ru-RU" altLang="en-US" sz="2000"/>
          </a:p>
          <a:p>
            <a:r>
              <a:rPr lang="ru-RU" altLang="en-US" sz="2000"/>
              <a:t>7.Досуговая. </a:t>
            </a:r>
            <a:endParaRPr lang="ru-RU" altLang="en-US" sz="2000"/>
          </a:p>
          <a:p>
            <a:r>
              <a:rPr lang="ru-RU" altLang="en-US" sz="2000"/>
              <a:t>8.Эмоциональная. </a:t>
            </a:r>
            <a:endParaRPr lang="ru-RU" altLang="en-US" sz="2000"/>
          </a:p>
          <a:p>
            <a:r>
              <a:rPr lang="ru-RU" altLang="en-US" sz="2000"/>
              <a:t>9.Сексуально-эротическая.</a:t>
            </a:r>
            <a:endParaRPr lang="ru-RU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ym typeface="+mn-ea"/>
              </a:rPr>
              <a:t>Классификация семей по объему и качеству выполнения функций по отношению ко всем членам семьи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3600"/>
              <a:t>Нормально функционирующая семьи</a:t>
            </a:r>
            <a:endParaRPr lang="ru-RU" altLang="en-US" sz="3600"/>
          </a:p>
          <a:p>
            <a:r>
              <a:rPr lang="ru-RU" altLang="en-US" sz="3600"/>
              <a:t>Дисфункциональная семья</a:t>
            </a:r>
            <a:endParaRPr lang="ru-RU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4"/>
          <p:cNvSpPr txBox="1">
            <a:spLocks noGrp="1"/>
          </p:cNvSpPr>
          <p:nvPr>
            <p:ph type="title"/>
          </p:nvPr>
        </p:nvSpPr>
        <p:spPr>
          <a:xfrm>
            <a:off x="117200" y="170833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lang="en-US"/>
              <a:t>Состав семьи</a:t>
            </a:r>
            <a:endParaRPr lang="en-US"/>
          </a:p>
        </p:txBody>
      </p:sp>
      <p:sp>
        <p:nvSpPr>
          <p:cNvPr id="737" name="Google Shape;737;p84"/>
          <p:cNvSpPr txBox="1">
            <a:spLocks noGrp="1"/>
          </p:cNvSpPr>
          <p:nvPr>
            <p:ph type="title" idx="2"/>
          </p:nvPr>
        </p:nvSpPr>
        <p:spPr>
          <a:xfrm>
            <a:off x="866600" y="1408300"/>
            <a:ext cx="94256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US" sz="1865" b="1" dirty="0"/>
              <a:t>Численный и персональный состав семьи.</a:t>
            </a:r>
            <a:br>
              <a:rPr lang="en-US" sz="1865" dirty="0"/>
            </a:br>
            <a:br>
              <a:rPr lang="en-US" sz="1865" dirty="0"/>
            </a:br>
            <a:r>
              <a:rPr lang="en-US" sz="1865" b="1" dirty="0">
                <a:solidFill>
                  <a:srgbClr val="0F54FB"/>
                </a:solidFill>
              </a:rPr>
              <a:t>Основания для включения в состав семьи:</a:t>
            </a:r>
            <a:br>
              <a:rPr lang="en-US" sz="1865" dirty="0">
                <a:solidFill>
                  <a:schemeClr val="tx1"/>
                </a:solidFill>
              </a:rPr>
            </a:br>
            <a:r>
              <a:rPr lang="en-US" sz="1865" dirty="0">
                <a:solidFill>
                  <a:schemeClr val="tx1"/>
                </a:solidFill>
              </a:rPr>
              <a:t>– физически (кровно-родственные отношения)</a:t>
            </a:r>
            <a:br>
              <a:rPr lang="en-US" sz="1865" dirty="0">
                <a:solidFill>
                  <a:schemeClr val="tx1"/>
                </a:solidFill>
              </a:rPr>
            </a:br>
            <a:r>
              <a:rPr lang="en-US" sz="1865" dirty="0">
                <a:solidFill>
                  <a:schemeClr val="tx1"/>
                </a:solidFill>
              </a:rPr>
              <a:t>– психологически (отношение как к члену семьи)</a:t>
            </a:r>
            <a:br>
              <a:rPr lang="en-US" sz="1865" dirty="0">
                <a:solidFill>
                  <a:schemeClr val="tx1"/>
                </a:solidFill>
              </a:rPr>
            </a:br>
            <a:br>
              <a:rPr lang="en-US" sz="1865" dirty="0">
                <a:solidFill>
                  <a:schemeClr val="tx1"/>
                </a:solidFill>
              </a:rPr>
            </a:br>
            <a:r>
              <a:rPr lang="en-US" sz="1865" i="1" dirty="0">
                <a:solidFill>
                  <a:schemeClr val="tx1"/>
                </a:solidFill>
              </a:rPr>
              <a:t>Состав семьи для каждого члена семьи может быть с</a:t>
            </a:r>
            <a:r>
              <a:rPr lang="en-US" sz="1865" i="1" dirty="0"/>
              <a:t>вой.</a:t>
            </a:r>
            <a:endParaRPr sz="1865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5"/>
          <p:cNvSpPr txBox="1">
            <a:spLocks noGrp="1"/>
          </p:cNvSpPr>
          <p:nvPr>
            <p:ph type="title"/>
          </p:nvPr>
        </p:nvSpPr>
        <p:spPr>
          <a:xfrm>
            <a:off x="748467" y="6629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</a:pPr>
            <a:r>
              <a:rPr lang="en-US"/>
              <a:t>Подсистемы</a:t>
            </a:r>
            <a:endParaRPr lang="en-US"/>
          </a:p>
        </p:txBody>
      </p:sp>
      <p:sp>
        <p:nvSpPr>
          <p:cNvPr id="743" name="Google Shape;743;p85"/>
          <p:cNvSpPr txBox="1">
            <a:spLocks noGrp="1"/>
          </p:cNvSpPr>
          <p:nvPr>
            <p:ph type="title" idx="2"/>
          </p:nvPr>
        </p:nvSpPr>
        <p:spPr>
          <a:xfrm>
            <a:off x="748467" y="1504600"/>
            <a:ext cx="43064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rPr lang="en-US" sz="1865"/>
              <a:t>совокупности семейных ролей, которые позволяют семье выполнять определенные функции (С. Минухин).</a:t>
            </a:r>
            <a:br>
              <a:rPr lang="en-US" sz="1865"/>
            </a:br>
            <a:br>
              <a:rPr lang="en-US" sz="1865"/>
            </a:br>
            <a:r>
              <a:rPr lang="en-US" sz="1865"/>
              <a:t>Холон по Эйдимиллеру.</a:t>
            </a:r>
            <a:endParaRPr sz="1865"/>
          </a:p>
        </p:txBody>
      </p:sp>
      <p:sp>
        <p:nvSpPr>
          <p:cNvPr id="744" name="Google Shape;744;p85"/>
          <p:cNvSpPr txBox="1">
            <a:spLocks noGrp="1"/>
          </p:cNvSpPr>
          <p:nvPr>
            <p:ph type="title" idx="3"/>
          </p:nvPr>
        </p:nvSpPr>
        <p:spPr>
          <a:xfrm>
            <a:off x="5909833" y="909200"/>
            <a:ext cx="5704800" cy="5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2000" b="1"/>
              <a:t>Виды подсистем (холон)</a:t>
            </a:r>
            <a:br>
              <a:rPr lang="en-US" b="1"/>
            </a:br>
            <a:endParaRPr b="1"/>
          </a:p>
        </p:txBody>
      </p:sp>
      <p:grpSp>
        <p:nvGrpSpPr>
          <p:cNvPr id="745" name="Google Shape;745;p85"/>
          <p:cNvGrpSpPr/>
          <p:nvPr/>
        </p:nvGrpSpPr>
        <p:grpSpPr>
          <a:xfrm>
            <a:off x="6180949" y="1519285"/>
            <a:ext cx="5482869" cy="4701471"/>
            <a:chOff x="730663" y="367"/>
            <a:chExt cx="3104214" cy="2992280"/>
          </a:xfrm>
        </p:grpSpPr>
        <p:sp>
          <p:nvSpPr>
            <p:cNvPr id="746" name="Google Shape;746;p85"/>
            <p:cNvSpPr/>
            <p:nvPr/>
          </p:nvSpPr>
          <p:spPr>
            <a:xfrm>
              <a:off x="2804691" y="1084416"/>
              <a:ext cx="412200" cy="26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sp>
        <p:sp>
          <p:nvSpPr>
            <p:cNvPr id="747" name="Google Shape;747;p85"/>
            <p:cNvSpPr/>
            <p:nvPr/>
          </p:nvSpPr>
          <p:spPr>
            <a:xfrm>
              <a:off x="2262667" y="448321"/>
              <a:ext cx="542100" cy="18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sp>
        <p:sp>
          <p:nvSpPr>
            <p:cNvPr id="748" name="Google Shape;748;p85"/>
            <p:cNvSpPr/>
            <p:nvPr/>
          </p:nvSpPr>
          <p:spPr>
            <a:xfrm>
              <a:off x="1720642" y="1084416"/>
              <a:ext cx="412200" cy="154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sp>
        <p:sp>
          <p:nvSpPr>
            <p:cNvPr id="749" name="Google Shape;749;p85"/>
            <p:cNvSpPr/>
            <p:nvPr/>
          </p:nvSpPr>
          <p:spPr>
            <a:xfrm>
              <a:off x="1720642" y="1084416"/>
              <a:ext cx="412200" cy="90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sp>
        <p:sp>
          <p:nvSpPr>
            <p:cNvPr id="750" name="Google Shape;750;p85"/>
            <p:cNvSpPr/>
            <p:nvPr/>
          </p:nvSpPr>
          <p:spPr>
            <a:xfrm>
              <a:off x="1720642" y="1084416"/>
              <a:ext cx="412200" cy="26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sp>
        <p:sp>
          <p:nvSpPr>
            <p:cNvPr id="751" name="Google Shape;751;p85"/>
            <p:cNvSpPr/>
            <p:nvPr/>
          </p:nvSpPr>
          <p:spPr>
            <a:xfrm>
              <a:off x="1720642" y="448321"/>
              <a:ext cx="542100" cy="18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sp>
        <p:sp>
          <p:nvSpPr>
            <p:cNvPr id="752" name="Google Shape;752;p85"/>
            <p:cNvSpPr/>
            <p:nvPr/>
          </p:nvSpPr>
          <p:spPr>
            <a:xfrm>
              <a:off x="954640" y="367"/>
              <a:ext cx="447900" cy="447900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85"/>
            <p:cNvSpPr/>
            <p:nvPr/>
          </p:nvSpPr>
          <p:spPr>
            <a:xfrm>
              <a:off x="954640" y="367"/>
              <a:ext cx="447900" cy="44790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85"/>
            <p:cNvSpPr/>
            <p:nvPr/>
          </p:nvSpPr>
          <p:spPr>
            <a:xfrm>
              <a:off x="730663" y="80999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85"/>
            <p:cNvSpPr txBox="1"/>
            <p:nvPr/>
          </p:nvSpPr>
          <p:spPr>
            <a:xfrm>
              <a:off x="730675" y="80994"/>
              <a:ext cx="9357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6" tIns="6766" rIns="6766" bIns="6766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1065" b="1" i="0" u="sng" strike="noStrike" cap="none" dirty="0">
                  <a:solidFill>
                    <a:schemeClr val="dk1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Индивидуальная подсистема</a:t>
              </a:r>
              <a:endParaRPr sz="2400" b="1" dirty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56" name="Google Shape;756;p85"/>
            <p:cNvSpPr/>
            <p:nvPr/>
          </p:nvSpPr>
          <p:spPr>
            <a:xfrm>
              <a:off x="2038689" y="367"/>
              <a:ext cx="447900" cy="447900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85"/>
            <p:cNvSpPr/>
            <p:nvPr/>
          </p:nvSpPr>
          <p:spPr>
            <a:xfrm>
              <a:off x="2038689" y="367"/>
              <a:ext cx="447900" cy="44790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85"/>
            <p:cNvSpPr/>
            <p:nvPr/>
          </p:nvSpPr>
          <p:spPr>
            <a:xfrm>
              <a:off x="1814712" y="80999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85"/>
            <p:cNvSpPr txBox="1"/>
            <p:nvPr/>
          </p:nvSpPr>
          <p:spPr>
            <a:xfrm>
              <a:off x="1814712" y="80999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6" tIns="6766" rIns="6766" bIns="6766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1065" b="1" i="0" u="none" strike="noStrike" cap="none" dirty="0">
                  <a:solidFill>
                    <a:schemeClr val="dk1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Групповые подсистемы</a:t>
              </a:r>
              <a:endParaRPr sz="1065" b="1" i="0" u="sng" strike="noStrike" cap="none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60" name="Google Shape;760;p85"/>
            <p:cNvSpPr/>
            <p:nvPr/>
          </p:nvSpPr>
          <p:spPr>
            <a:xfrm>
              <a:off x="1496665" y="636462"/>
              <a:ext cx="447900" cy="447900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85"/>
            <p:cNvSpPr/>
            <p:nvPr/>
          </p:nvSpPr>
          <p:spPr>
            <a:xfrm>
              <a:off x="1496665" y="636462"/>
              <a:ext cx="447900" cy="44790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85"/>
            <p:cNvSpPr/>
            <p:nvPr/>
          </p:nvSpPr>
          <p:spPr>
            <a:xfrm>
              <a:off x="1272688" y="717094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85"/>
            <p:cNvSpPr txBox="1"/>
            <p:nvPr/>
          </p:nvSpPr>
          <p:spPr>
            <a:xfrm>
              <a:off x="1272701" y="717094"/>
              <a:ext cx="9357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6" tIns="6766" rIns="6766" bIns="6766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1065" b="1" i="0" u="sng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однопокаленная</a:t>
              </a:r>
              <a:endParaRPr sz="2400" b="1" u="sng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64" name="Google Shape;764;p85"/>
            <p:cNvSpPr/>
            <p:nvPr/>
          </p:nvSpPr>
          <p:spPr>
            <a:xfrm>
              <a:off x="2079005" y="1272557"/>
              <a:ext cx="447900" cy="447900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85"/>
            <p:cNvSpPr/>
            <p:nvPr/>
          </p:nvSpPr>
          <p:spPr>
            <a:xfrm>
              <a:off x="2079005" y="1272557"/>
              <a:ext cx="447900" cy="44790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85"/>
            <p:cNvSpPr/>
            <p:nvPr/>
          </p:nvSpPr>
          <p:spPr>
            <a:xfrm>
              <a:off x="1855028" y="1353189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85"/>
            <p:cNvSpPr txBox="1"/>
            <p:nvPr/>
          </p:nvSpPr>
          <p:spPr>
            <a:xfrm>
              <a:off x="1855028" y="1353189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6" tIns="6766" rIns="6766" bIns="6766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1065" b="1" i="0" u="sng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супружеская</a:t>
              </a:r>
              <a:endPara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68" name="Google Shape;768;p85"/>
            <p:cNvSpPr/>
            <p:nvPr/>
          </p:nvSpPr>
          <p:spPr>
            <a:xfrm>
              <a:off x="2079005" y="1908652"/>
              <a:ext cx="447900" cy="447900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85"/>
            <p:cNvSpPr/>
            <p:nvPr/>
          </p:nvSpPr>
          <p:spPr>
            <a:xfrm>
              <a:off x="2079005" y="1908652"/>
              <a:ext cx="447900" cy="44790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85"/>
            <p:cNvSpPr/>
            <p:nvPr/>
          </p:nvSpPr>
          <p:spPr>
            <a:xfrm>
              <a:off x="1855028" y="1989284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85"/>
            <p:cNvSpPr txBox="1"/>
            <p:nvPr/>
          </p:nvSpPr>
          <p:spPr>
            <a:xfrm>
              <a:off x="1855028" y="1989284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6" tIns="6766" rIns="6766" bIns="6766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1065" b="1" i="0" u="sng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родительская</a:t>
              </a:r>
              <a:endPara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72" name="Google Shape;772;p85"/>
            <p:cNvSpPr/>
            <p:nvPr/>
          </p:nvSpPr>
          <p:spPr>
            <a:xfrm>
              <a:off x="2079005" y="2544747"/>
              <a:ext cx="447900" cy="447900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85"/>
            <p:cNvSpPr/>
            <p:nvPr/>
          </p:nvSpPr>
          <p:spPr>
            <a:xfrm>
              <a:off x="2079005" y="2544747"/>
              <a:ext cx="447900" cy="44790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85"/>
            <p:cNvSpPr/>
            <p:nvPr/>
          </p:nvSpPr>
          <p:spPr>
            <a:xfrm>
              <a:off x="1855028" y="2625379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85"/>
            <p:cNvSpPr txBox="1"/>
            <p:nvPr/>
          </p:nvSpPr>
          <p:spPr>
            <a:xfrm>
              <a:off x="1855028" y="2625379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6" tIns="6766" rIns="6766" bIns="6766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1065" b="1" i="0" u="sng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сиблинговая</a:t>
              </a:r>
              <a:endParaRPr sz="1065" b="1" i="0" u="sng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76" name="Google Shape;776;p85"/>
            <p:cNvSpPr/>
            <p:nvPr/>
          </p:nvSpPr>
          <p:spPr>
            <a:xfrm>
              <a:off x="2580714" y="636462"/>
              <a:ext cx="447900" cy="447900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85"/>
            <p:cNvSpPr/>
            <p:nvPr/>
          </p:nvSpPr>
          <p:spPr>
            <a:xfrm>
              <a:off x="2580714" y="636462"/>
              <a:ext cx="447900" cy="44790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85"/>
            <p:cNvSpPr/>
            <p:nvPr/>
          </p:nvSpPr>
          <p:spPr>
            <a:xfrm>
              <a:off x="2356737" y="717094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85"/>
            <p:cNvSpPr txBox="1"/>
            <p:nvPr/>
          </p:nvSpPr>
          <p:spPr>
            <a:xfrm>
              <a:off x="2316825" y="717094"/>
              <a:ext cx="10116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6" tIns="6766" rIns="6766" bIns="6766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1065" b="1" i="0" u="sng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многопокаленная</a:t>
              </a:r>
              <a:endParaRPr sz="1065" b="1" i="0" u="sng" strike="noStrike" cap="none">
                <a:solidFill>
                  <a:srgbClr val="000000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  <p:sp>
          <p:nvSpPr>
            <p:cNvPr id="780" name="Google Shape;780;p85"/>
            <p:cNvSpPr/>
            <p:nvPr/>
          </p:nvSpPr>
          <p:spPr>
            <a:xfrm>
              <a:off x="3163055" y="1272557"/>
              <a:ext cx="447900" cy="447900"/>
            </a:xfrm>
            <a:prstGeom prst="arc">
              <a:avLst>
                <a:gd name="adj1" fmla="val 13200000"/>
                <a:gd name="adj2" fmla="val 192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85"/>
            <p:cNvSpPr/>
            <p:nvPr/>
          </p:nvSpPr>
          <p:spPr>
            <a:xfrm>
              <a:off x="3163055" y="1272557"/>
              <a:ext cx="447900" cy="447900"/>
            </a:xfrm>
            <a:prstGeom prst="arc">
              <a:avLst>
                <a:gd name="adj1" fmla="val 2400000"/>
                <a:gd name="adj2" fmla="val 840000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85"/>
            <p:cNvSpPr/>
            <p:nvPr/>
          </p:nvSpPr>
          <p:spPr>
            <a:xfrm>
              <a:off x="2939077" y="1353189"/>
              <a:ext cx="895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85"/>
            <p:cNvSpPr txBox="1"/>
            <p:nvPr/>
          </p:nvSpPr>
          <p:spPr>
            <a:xfrm>
              <a:off x="2823275" y="1353194"/>
              <a:ext cx="10116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66" tIns="6766" rIns="6766" bIns="6766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 panose="020B0604020202020204"/>
                <a:buNone/>
              </a:pPr>
              <a:r>
                <a:rPr lang="en-US" sz="1065" b="1" i="0" u="sng" strike="noStrike" cap="none">
                  <a:solidFill>
                    <a:srgbClr val="000000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детско-родительская</a:t>
              </a:r>
              <a:endParaRPr sz="24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6"/>
          <p:cNvSpPr txBox="1">
            <a:spLocks noGrp="1"/>
          </p:cNvSpPr>
          <p:nvPr>
            <p:ph type="title"/>
          </p:nvPr>
        </p:nvSpPr>
        <p:spPr>
          <a:xfrm>
            <a:off x="748467" y="662967"/>
            <a:ext cx="1195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2100"/>
              <a:buNone/>
            </a:pPr>
            <a:r>
              <a:rPr lang="en-US"/>
              <a:t>Семейная роль</a:t>
            </a:r>
            <a:endParaRPr lang="en-US"/>
          </a:p>
        </p:txBody>
      </p:sp>
      <p:sp>
        <p:nvSpPr>
          <p:cNvPr id="789" name="Google Shape;789;p86"/>
          <p:cNvSpPr txBox="1">
            <a:spLocks noGrp="1"/>
          </p:cNvSpPr>
          <p:nvPr>
            <p:ph type="title" idx="2"/>
          </p:nvPr>
        </p:nvSpPr>
        <p:spPr>
          <a:xfrm>
            <a:off x="748467" y="1504600"/>
            <a:ext cx="43064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rPr lang="en-US" sz="1600" b="1">
                <a:solidFill>
                  <a:srgbClr val="0F54FB"/>
                </a:solidFill>
              </a:rPr>
              <a:t>Семейная роль</a:t>
            </a:r>
            <a:r>
              <a:rPr lang="en-US" sz="1600"/>
              <a:t>  –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rPr lang="en-US" sz="1600"/>
              <a:t>это совокупность прав и обязанностей, убеждений и ценностей, поведения, отношения, которые позволяют реализовывать семейные функции. Определяет место в семейной системе.</a:t>
            </a:r>
            <a:endParaRPr lang="en-US" sz="1600"/>
          </a:p>
        </p:txBody>
      </p:sp>
      <p:sp>
        <p:nvSpPr>
          <p:cNvPr id="790" name="Google Shape;790;p86"/>
          <p:cNvSpPr txBox="1">
            <a:spLocks noGrp="1"/>
          </p:cNvSpPr>
          <p:nvPr>
            <p:ph type="title" idx="3"/>
          </p:nvPr>
        </p:nvSpPr>
        <p:spPr>
          <a:xfrm>
            <a:off x="6553535" y="1504600"/>
            <a:ext cx="4746400" cy="4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800" b="1">
                <a:solidFill>
                  <a:srgbClr val="0F54FB"/>
                </a:solidFill>
              </a:rPr>
              <a:t>Требования к семейной роли</a:t>
            </a:r>
            <a:br>
              <a:rPr lang="en-US" sz="1800"/>
            </a:br>
            <a:endParaRPr sz="18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Char char="●"/>
            </a:pPr>
            <a:r>
              <a:rPr lang="en-US" sz="1400"/>
              <a:t>обеспечение удовлетворения потребностей человека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Char char="●"/>
            </a:pPr>
            <a:r>
              <a:rPr lang="en-US" sz="1400"/>
              <a:t>соответствие возможностям носителя данной роли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54FB"/>
              </a:buClr>
              <a:buSzPts val="1400"/>
              <a:buChar char="●"/>
            </a:pPr>
            <a:r>
              <a:rPr lang="en-US" sz="1400"/>
              <a:t>обеспечение удовлетворения потребностей других членов семьи</a:t>
            </a:r>
            <a:endParaRPr 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0</TotalTime>
  <Words>6809</Words>
  <Application>WPS Presentation</Application>
  <PresentationFormat>Широкоэкранный</PresentationFormat>
  <Paragraphs>319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6" baseType="lpstr">
      <vt:lpstr>Arial</vt:lpstr>
      <vt:lpstr>SimSun</vt:lpstr>
      <vt:lpstr>Wingdings</vt:lpstr>
      <vt:lpstr>Wingdings 2</vt:lpstr>
      <vt:lpstr>Wingdings</vt:lpstr>
      <vt:lpstr>Tahoma</vt:lpstr>
      <vt:lpstr>Calibri Light</vt:lpstr>
      <vt:lpstr>YS Text</vt:lpstr>
      <vt:lpstr>Liberation Mono</vt:lpstr>
      <vt:lpstr>Microsoft YaHei</vt:lpstr>
      <vt:lpstr>Arial Unicode MS</vt:lpstr>
      <vt:lpstr>Corbel</vt:lpstr>
      <vt:lpstr>Gill Sans MT</vt:lpstr>
      <vt:lpstr>Calibri</vt:lpstr>
      <vt:lpstr>Calibri</vt:lpstr>
      <vt:lpstr>IBM Plex Sans</vt:lpstr>
      <vt:lpstr>Carlito</vt:lpstr>
      <vt:lpstr>+Основной текст (восточно-азиат</vt:lpstr>
      <vt:lpstr>Arial</vt:lpstr>
      <vt:lpstr>Montserrat</vt:lpstr>
      <vt:lpstr>Montserrat</vt:lpstr>
      <vt:lpstr>Дивиденд</vt:lpstr>
      <vt:lpstr>Б1.В.09 «ОРГАНИЗАЦИОННО-ПСИХОЛОГИЧЕСКАЯ РАБОТА С СЕМЬЯМИ»</vt:lpstr>
      <vt:lpstr>Критерии оценки благополучия ребенка</vt:lpstr>
      <vt:lpstr>Проблема определения благополучия ребенка в семье</vt:lpstr>
      <vt:lpstr>PowerPoint 演示文稿</vt:lpstr>
      <vt:lpstr>PowerPoint 演示文稿</vt:lpstr>
      <vt:lpstr>PowerPoint 演示文稿</vt:lpstr>
      <vt:lpstr>Численный и персональный состав семьи.  Основания для включения в состав семьи: – физически (кровно-родственные отношения) – психологически (отношение как к члену семьи)  Состав семьи для каждого члена семьи может быть свой.</vt:lpstr>
      <vt:lpstr>Виды подсистем (холон) </vt:lpstr>
      <vt:lpstr>обеспечение удовлетворения потребностей других членов семьи</vt:lpstr>
      <vt:lpstr>Роли, описывающие взаимодействие членов семьи на макросистемном уровне:</vt:lpstr>
      <vt:lpstr>Патологизирующие семейные роли</vt:lpstr>
      <vt:lpstr>Иерархия подсистем или ролей выражается в правах обязанностях, правилах, нормах запретах, отношениях доминирования–подчинения </vt:lpstr>
      <vt:lpstr>неосознаваемые</vt:lpstr>
      <vt:lpstr>Семейная история</vt:lpstr>
      <vt:lpstr>Определенность: четкость - размытость</vt:lpstr>
      <vt:lpstr>Классификация семейных отношений </vt:lpstr>
      <vt:lpstr>Типы патологизирующего семейного воспитания (по Э.Г. Эйдемиллер)</vt:lpstr>
      <vt:lpstr>Функции семьи</vt:lpstr>
      <vt:lpstr>Функции семьи</vt:lpstr>
      <vt:lpstr>Нормально функционирующая семья</vt:lpstr>
      <vt:lpstr>PowerPoint 演示文稿</vt:lpstr>
      <vt:lpstr>Нарушение семейных ролей и внутренних границ  —  нарушения иерархии в семье  —  межпокаленные коалиции</vt:lpstr>
      <vt:lpstr>Этапы развития семейной системы </vt:lpstr>
      <vt:lpstr>Семейный кризис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Б1.В.09 «ОРГАНИЗАЦИОННО-ПСИХОЛОГИЧЕСКАЯ РАБОТА С СЕМЬЯМИ»</dc:title>
  <dc:creator>Ирина Кочербаева</dc:creator>
  <cp:lastModifiedBy>irina</cp:lastModifiedBy>
  <cp:revision>8</cp:revision>
  <dcterms:created xsi:type="dcterms:W3CDTF">2023-09-04T08:30:00Z</dcterms:created>
  <dcterms:modified xsi:type="dcterms:W3CDTF">2023-10-03T15:49:33Z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27B81F52AADD4202909FB0DC4062FAE1_13</vt:lpwstr>
  </property>
  <property fmtid="{D5CDD505-2E9C-101B-9397-08002B2CF9AE}" pid="3" name="KSOProductBuildVer">
    <vt:lpwstr>1049-12.2.0.13215</vt:lpwstr>
  </property>
</Properties>
</file>