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49" autoAdjust="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29.07.2023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Основы оказания психологической помощи беженцам, мигрантам, маргиналам.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869160"/>
            <a:ext cx="7772400" cy="914400"/>
          </a:xfrm>
        </p:spPr>
        <p:txBody>
          <a:bodyPr/>
          <a:lstStyle/>
          <a:p>
            <a:r>
              <a:rPr lang="ru-RU" b="1" dirty="0" smtClean="0"/>
              <a:t>Лекция 3. Преподаватель </a:t>
            </a:r>
            <a:r>
              <a:rPr lang="ru-RU" b="1" dirty="0" err="1" smtClean="0"/>
              <a:t>Слотина</a:t>
            </a:r>
            <a:r>
              <a:rPr lang="ru-RU" b="1" dirty="0" smtClean="0"/>
              <a:t> Т.В.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9654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Основная </a:t>
            </a:r>
            <a:r>
              <a:rPr lang="ru-RU" dirty="0" smtClean="0"/>
              <a:t>задача психотерапии Карла </a:t>
            </a:r>
            <a:r>
              <a:rPr lang="ru-RU" dirty="0" err="1" smtClean="0"/>
              <a:t>Роджерса</a:t>
            </a:r>
            <a:r>
              <a:rPr lang="ru-RU" dirty="0" smtClean="0"/>
              <a:t> — установить отношения между клиентом и специалистом, способствующие принятию другого и </a:t>
            </a:r>
            <a:r>
              <a:rPr lang="ru-RU" dirty="0" err="1" smtClean="0"/>
              <a:t>самопринятию</a:t>
            </a:r>
            <a:r>
              <a:rPr lang="ru-RU" dirty="0" smtClean="0"/>
              <a:t>. Ключи к исцелению находятся у клиента, но специалист должен обладать определенными личностными качествами, чтобы помочь беженцу и вынужденному переселенцу научиться использовать эти ключи, тем самым справиться с психосоциальными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sz="4400" dirty="0" smtClean="0"/>
              <a:t>Экзистенциальный подход.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 </a:t>
            </a:r>
            <a:r>
              <a:rPr lang="ru-RU" dirty="0" smtClean="0"/>
              <a:t>середине 50-х гг. XX в. противостояние между психотерапевтическими системами, основанными, с одной стороны, на </a:t>
            </a:r>
            <a:r>
              <a:rPr lang="ru-RU" dirty="0" err="1" smtClean="0"/>
              <a:t>психодинамических</a:t>
            </a:r>
            <a:r>
              <a:rPr lang="ru-RU" dirty="0" smtClean="0"/>
              <a:t>, а с другой - на поведенческих принципах, неизбежно привело к формированию «третьей силы», представляющей собой качественно новое видение природы человека. Это новое направление психологической помощи, возникшее в Европе и достаточно быстро распространившееся на территории американского континента, получило наименование экзистенциально-гуманистического подхода. Экзистенциальная психология сделала принципиально новый шаг в отношении к человеку как к феномену. Шаг этот заключается в том, что до экзистенциального подхода психологи не имели дела с человеком как таковым, с человеческим «Я». В экзистенциальной модели впервые появилось человеческое «Я» не как «Эго», а как личностное бытие, как жизненный мир. Вторым отличительным свойством экзистенциального подхода в психологической помощи является то, что он, в сущности, отверг тенденцию экспериментально-исследовательского отношения к «Я», позицию исследователя «над Я».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5253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Равноправность позиций психолога и клиента, обоюдная приверженность риску и ответственности при предоставлении другому права свободного выбора - в этом, безусловно, ясно прочитывается новый уровень отношения и к человеку, и к миру в целом. Соответственно экзистенциальные методы в оказании психологической помощи связаны с психологической работой на онтологическом уровне, направленной на помощь клиентам в отстаивании и утверждении своего собственного, уникального модуса существования.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24936" cy="604867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Экзистенциальные психотерапевты могут раскрывать себя двумя способами. </a:t>
            </a:r>
          </a:p>
          <a:p>
            <a:r>
              <a:rPr lang="ru-RU" dirty="0" smtClean="0"/>
              <a:t>Во-первых, они могут рассказывать своим беженцам и вынужденным переселенцам о собственных попытках примирения с предельными экзистенциальными беспокойствами и сохранения лучших человеческих качеств. Ялом считает, что он совершал ошибку, слишком редко прибегая к самораскрытию. Как он отмечает в «Теории и практике групповой психотерапии», всякий раз, когда он делился с клиентами значительной долей собственного «Я», они неизменно извлекали из этого пользу для себя. </a:t>
            </a:r>
          </a:p>
          <a:p>
            <a:r>
              <a:rPr lang="ru-RU" dirty="0" smtClean="0"/>
              <a:t>Во-вторых, они могут использовать сам процесс психотерапии, а не фокусировать внимание на содержании сессии. Это использование мыслей и чувств, касающихся того, что происходит «здесь и сейчас», с целью улучшения отношений специалист-клиент. Кроме этого, ключевыми процессами терапевтических изменений, согласно </a:t>
            </a:r>
            <a:r>
              <a:rPr lang="ru-RU" dirty="0" err="1" smtClean="0"/>
              <a:t>Ялому</a:t>
            </a:r>
            <a:r>
              <a:rPr lang="ru-RU" dirty="0" smtClean="0"/>
              <a:t>, являются воля, принятие ответственности, отношение к специалисту и вовлеченность в жизнь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Таким образом, все эти подходы являются неотъемлемой частью для психосоциальной помощи в адаптации беженцев и вынужденных переселенцев. В рамках психосоциальной работы подходы имеют определенную специфику, связанную с тем, что здесь следует учитывать особенности конкретного беженца или вынужденного переселенца, у которого имеется та или иная проблема, на решение которой и будет направлен тот или иной подход.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8956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теоретические подходы к созданию модели практики психосоциальной помощи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51845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России существует множество социальных проблем, порождаемых крупными вынужденными миграционными потоками. Трансформация социальной среды сопровождается нарушением адаптационных возможностей вынужденных переселенцев и беженцев, тем самым процесс психосоциальной адаптации у вынужденных мигрантов осуществляется за пределами их ресурсного потенциала и не всегда является завершенным. В настоящее время существуют следующие теоретические подходы к созданию модели практики психосоциальной помощи: </a:t>
            </a:r>
          </a:p>
          <a:p>
            <a:r>
              <a:rPr lang="ru-RU" dirty="0" smtClean="0"/>
              <a:t>психоаналитический, </a:t>
            </a:r>
          </a:p>
          <a:p>
            <a:r>
              <a:rPr lang="ru-RU" dirty="0" err="1" smtClean="0"/>
              <a:t>бихевиоральный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когнитивный, </a:t>
            </a:r>
          </a:p>
          <a:p>
            <a:r>
              <a:rPr lang="ru-RU" dirty="0" smtClean="0"/>
              <a:t>экзистенциальный, </a:t>
            </a:r>
          </a:p>
          <a:p>
            <a:r>
              <a:rPr lang="ru-RU" dirty="0" smtClean="0"/>
              <a:t>гуманистический, </a:t>
            </a:r>
          </a:p>
          <a:p>
            <a:r>
              <a:rPr lang="ru-RU" dirty="0" smtClean="0"/>
              <a:t>постмодернистский.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Психоаналитический подход.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363272" cy="4951115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dirty="0" smtClean="0"/>
              <a:t>Основой </a:t>
            </a:r>
            <a:r>
              <a:rPr lang="ru-RU" dirty="0" smtClean="0"/>
              <a:t>психоаналитического подхода психосоциальной помощи является достижение понимания динамики психической жизни индивида, основанное на концепции бессознательного. В нем акцентируется внимание на воздействии прошлого опыта на формирование определенного стиля поведения - через особые когнитивные способы, межличностное взаимодействие и восприятие партнера по общению, - которому пациент следует в течение жизни и который таким образом влияет на его здоровье. </a:t>
            </a:r>
            <a:endParaRPr lang="ru-RU" dirty="0" smtClean="0"/>
          </a:p>
          <a:p>
            <a:pPr fontAlgn="t"/>
            <a:r>
              <a:rPr lang="ru-RU" dirty="0" smtClean="0"/>
              <a:t>При </a:t>
            </a:r>
            <a:r>
              <a:rPr lang="ru-RU" dirty="0" smtClean="0"/>
              <a:t>работе с беженцами и вынужденными переселенцами в данном подходе можно использовать «Метод свободных ассоциаций». Цель метода свободных ассоциаций — смягчение границы между сознательными и бессознательными процессами, а значит обретение свободы в проявлении себя. С помощью этой техники беженец или вынужденный переселенец может узнать о бессознательных элементах своих эмоциональных конфликтов.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71208"/>
          </a:xfrm>
        </p:spPr>
        <p:txBody>
          <a:bodyPr/>
          <a:lstStyle/>
          <a:p>
            <a:r>
              <a:rPr lang="ru-RU" sz="4000" dirty="0" err="1" smtClean="0"/>
              <a:t>Бихевиористский</a:t>
            </a:r>
            <a:r>
              <a:rPr lang="ru-RU" sz="4000" dirty="0" smtClean="0"/>
              <a:t> подход 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6886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настоящее время в </a:t>
            </a:r>
            <a:r>
              <a:rPr lang="ru-RU" dirty="0" err="1" smtClean="0"/>
              <a:t>бихевиоральном</a:t>
            </a:r>
            <a:r>
              <a:rPr lang="ru-RU" dirty="0" smtClean="0"/>
              <a:t> направлении психосоциальной помощи сосуществуют три основные тенденции: </a:t>
            </a:r>
            <a:endParaRPr lang="ru-RU" dirty="0" smtClean="0"/>
          </a:p>
          <a:p>
            <a:r>
              <a:rPr lang="ru-RU" dirty="0" smtClean="0"/>
              <a:t>классическое </a:t>
            </a:r>
            <a:r>
              <a:rPr lang="ru-RU" dirty="0" err="1" smtClean="0"/>
              <a:t>обусловливание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оперантное</a:t>
            </a:r>
            <a:r>
              <a:rPr lang="ru-RU" dirty="0" smtClean="0"/>
              <a:t> </a:t>
            </a:r>
            <a:r>
              <a:rPr lang="ru-RU" dirty="0" err="1" smtClean="0"/>
              <a:t>обусловливание</a:t>
            </a:r>
            <a:r>
              <a:rPr lang="ru-RU" dirty="0" smtClean="0"/>
              <a:t> и </a:t>
            </a:r>
            <a:endParaRPr lang="ru-RU" dirty="0" smtClean="0"/>
          </a:p>
          <a:p>
            <a:r>
              <a:rPr lang="ru-RU" dirty="0" err="1" smtClean="0"/>
              <a:t>мультимодальное</a:t>
            </a:r>
            <a:r>
              <a:rPr lang="ru-RU" dirty="0" smtClean="0"/>
              <a:t> </a:t>
            </a:r>
            <a:r>
              <a:rPr lang="ru-RU" dirty="0" smtClean="0"/>
              <a:t>программирование.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Основой </a:t>
            </a:r>
            <a:r>
              <a:rPr lang="ru-RU" dirty="0" err="1" smtClean="0"/>
              <a:t>бихевириального</a:t>
            </a:r>
            <a:r>
              <a:rPr lang="ru-RU" dirty="0" smtClean="0"/>
              <a:t> направления психосоциальной помощи является изменение поведения от той модели, которая не помогала справиться с психологической проблемой, к модели поведения или отдельным поведенческим умениям и навыкам, способным вывести человека из </a:t>
            </a:r>
            <a:r>
              <a:rPr lang="ru-RU" dirty="0" err="1" smtClean="0"/>
              <a:t>фрустрационного</a:t>
            </a:r>
            <a:r>
              <a:rPr lang="ru-RU" dirty="0" smtClean="0"/>
              <a:t> тупика. Клиент с помощью психолога находит эти модели поведения и отрабатывает их настолько, чтобы они могли успешно выполнить адаптационную роль в тех ситуациях, которые ранее порождали психологические </a:t>
            </a:r>
            <a:r>
              <a:rPr lang="ru-RU" dirty="0" smtClean="0"/>
              <a:t>проблемы.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496944" cy="60486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данном подходе часто используют такую технику, как «Методика когнитивного реструктурирования». Данный метод основан на предположениях о появлении эмоциональных расстройств в результате </a:t>
            </a:r>
            <a:r>
              <a:rPr lang="ru-RU" dirty="0" err="1" smtClean="0"/>
              <a:t>когниций</a:t>
            </a:r>
            <a:r>
              <a:rPr lang="ru-RU" dirty="0" smtClean="0"/>
              <a:t>, то есть </a:t>
            </a:r>
            <a:r>
              <a:rPr lang="ru-RU" dirty="0" err="1" smtClean="0"/>
              <a:t>деадаптивных</a:t>
            </a:r>
            <a:r>
              <a:rPr lang="ru-RU" dirty="0" smtClean="0"/>
              <a:t> стереотипов человеческого мышления. Задачей метода является изменение </a:t>
            </a:r>
            <a:r>
              <a:rPr lang="ru-RU" dirty="0" err="1" smtClean="0"/>
              <a:t>когниций</a:t>
            </a:r>
            <a:r>
              <a:rPr lang="ru-RU" dirty="0" smtClean="0"/>
              <a:t>. Специалист обучает использовать успокаивающие мысли при нахождении беженца и вынужденного переселенца в стрессовой ситуации. Одна из популярнейших методик основана на тренировках прививания стресса. Она подразумевает необходимость клиенту воображать свое нахождение в стрессовой ситуации и применять новые навыки.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Когнитивный </a:t>
            </a:r>
            <a:r>
              <a:rPr lang="ru-RU" sz="4400" dirty="0" smtClean="0"/>
              <a:t>подход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400600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ru-RU" dirty="0" smtClean="0"/>
              <a:t>В </a:t>
            </a:r>
            <a:r>
              <a:rPr lang="ru-RU" dirty="0" smtClean="0"/>
              <a:t>самые последние годы когнитивное направление объединило в себе три подхода: </a:t>
            </a:r>
            <a:endParaRPr lang="ru-RU" dirty="0" smtClean="0"/>
          </a:p>
          <a:p>
            <a:pPr fontAlgn="t"/>
            <a:r>
              <a:rPr lang="ru-RU" dirty="0" err="1" smtClean="0"/>
              <a:t>рационально-эмотивную</a:t>
            </a:r>
            <a:r>
              <a:rPr lang="ru-RU" dirty="0" smtClean="0"/>
              <a:t> </a:t>
            </a:r>
            <a:r>
              <a:rPr lang="ru-RU" dirty="0" smtClean="0"/>
              <a:t>терапию Альберта Эллиса, </a:t>
            </a:r>
            <a:endParaRPr lang="ru-RU" dirty="0" smtClean="0"/>
          </a:p>
          <a:p>
            <a:pPr fontAlgn="t"/>
            <a:r>
              <a:rPr lang="ru-RU" dirty="0" smtClean="0"/>
              <a:t>когнитивную </a:t>
            </a:r>
            <a:r>
              <a:rPr lang="ru-RU" dirty="0" smtClean="0"/>
              <a:t>терапию Аарона Бека и </a:t>
            </a:r>
            <a:endParaRPr lang="ru-RU" dirty="0" smtClean="0"/>
          </a:p>
          <a:p>
            <a:pPr fontAlgn="t"/>
            <a:r>
              <a:rPr lang="ru-RU" dirty="0" err="1" smtClean="0"/>
              <a:t>реальностную</a:t>
            </a:r>
            <a:r>
              <a:rPr lang="ru-RU" dirty="0" smtClean="0"/>
              <a:t> </a:t>
            </a:r>
            <a:r>
              <a:rPr lang="ru-RU" dirty="0" smtClean="0"/>
              <a:t>терапию Уильяма </a:t>
            </a:r>
            <a:r>
              <a:rPr lang="ru-RU" dirty="0" err="1" smtClean="0"/>
              <a:t>Глассера</a:t>
            </a:r>
            <a:r>
              <a:rPr lang="ru-RU" dirty="0" smtClean="0"/>
              <a:t>. </a:t>
            </a:r>
            <a:endParaRPr lang="ru-RU" dirty="0" smtClean="0"/>
          </a:p>
          <a:p>
            <a:pPr fontAlgn="t">
              <a:buNone/>
            </a:pPr>
            <a:r>
              <a:rPr lang="ru-RU" dirty="0" smtClean="0"/>
              <a:t>Когнитивное </a:t>
            </a:r>
            <a:r>
              <a:rPr lang="ru-RU" dirty="0" smtClean="0"/>
              <a:t>направление психосоциальной </a:t>
            </a:r>
            <a:r>
              <a:rPr lang="ru-RU" dirty="0" smtClean="0"/>
              <a:t>помощи основное </a:t>
            </a:r>
            <a:r>
              <a:rPr lang="ru-RU" dirty="0" smtClean="0"/>
              <a:t>внимание уделяет познавательным структурам психики и делает упор на личность, личностные конструкты и, в целом, на логические способности. Это направление психологической помощи наиболее показано людям со способностью к самонаблюдению и анализу своих мыслей. Оно предполагает взаимное сотрудничество психолога и клиента при отношениях между ними, близких к партнерским.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2646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процессе терапии важно не стараться изменить какие-то черты личности беженца и вынужденного переселенца, а решить проблемы, которые они испытывают. Начинается все с определения и уточнения проблемы, обстоятельств, которые способствуют ее проявлению. Специалист, задавая </a:t>
            </a:r>
            <a:r>
              <a:rPr lang="ru-RU" dirty="0" smtClean="0"/>
              <a:t>определенные </a:t>
            </a:r>
            <a:r>
              <a:rPr lang="ru-RU" dirty="0" smtClean="0"/>
              <a:t>вопросы, дает возможность </a:t>
            </a:r>
            <a:r>
              <a:rPr lang="ru-RU" dirty="0" smtClean="0"/>
              <a:t>клиенту </a:t>
            </a:r>
            <a:r>
              <a:rPr lang="ru-RU" dirty="0" smtClean="0"/>
              <a:t>выявить его автоматические мысли, </a:t>
            </a:r>
            <a:r>
              <a:rPr lang="ru-RU" dirty="0" err="1" smtClean="0"/>
              <a:t>дезадаптивные</a:t>
            </a:r>
            <a:r>
              <a:rPr lang="ru-RU" dirty="0" smtClean="0"/>
              <a:t> установки. Он пытается показать, к чему приводят ошибки в интерпретации событий, как возникают негативные эмоции. Часто специалист дает определенные задания клиенту, позволяющие по-иному взглянуть на ситуацию. Отслеживание фактов, сбор и проверка информации, оценка вероятности тех или иных событий способствуют формированию другого видения, новых убеждений. В течение всего курса терапии специалисту важно сохранять доверительные отношения с беженцами и вынужденными переселенцами, чтобы был достигнут желанный результат.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Гуманистическое направление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2292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Это направление </a:t>
            </a:r>
            <a:r>
              <a:rPr lang="ru-RU" dirty="0" smtClean="0"/>
              <a:t>психосоциальной помощи стало квинтэссенцией многих влиятельных концепций человека в современной философии. Уже само название </a:t>
            </a:r>
            <a:r>
              <a:rPr lang="ru-RU" dirty="0" smtClean="0"/>
              <a:t>гуманистическая подчеркивает </a:t>
            </a:r>
            <a:r>
              <a:rPr lang="ru-RU" dirty="0" smtClean="0"/>
              <a:t>противопоставление этого направления </a:t>
            </a:r>
            <a:r>
              <a:rPr lang="ru-RU" dirty="0" smtClean="0"/>
              <a:t>другим. </a:t>
            </a:r>
          </a:p>
          <a:p>
            <a:r>
              <a:rPr lang="ru-RU" dirty="0" smtClean="0"/>
              <a:t>Представители </a:t>
            </a:r>
            <a:r>
              <a:rPr lang="ru-RU" dirty="0" smtClean="0"/>
              <a:t>гуманистической модели видят главные резервы в личности самого человека, в изначально заложенных в ней силах добра, психического здоровья и стремления к совершенствованию. Поэтому свою главную задачу психологи-гуманисты видят в создании условий для раскрытия собственных резервов человеческой личности. При этом они не считают, что личность и общество находятся в конфликте. Напротив, по мнению гуманистов, в личности заложено стремление к объединению с себе подобными, потребность в любви, дружбе, сотрудничестве. Важно только раскрепостить эти тенденции и создать атмосферу защищенности и безопасности их естественного проявления.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820472" cy="59046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Гуманистическая модель объединяет в себе несколько подходов: </a:t>
            </a:r>
            <a:endParaRPr lang="ru-RU" dirty="0" smtClean="0"/>
          </a:p>
          <a:p>
            <a:r>
              <a:rPr lang="ru-RU" dirty="0" err="1" smtClean="0"/>
              <a:t>клиент-центрированный</a:t>
            </a:r>
            <a:r>
              <a:rPr lang="ru-RU" dirty="0" smtClean="0"/>
              <a:t> </a:t>
            </a:r>
            <a:r>
              <a:rPr lang="ru-RU" dirty="0" smtClean="0"/>
              <a:t>Карла </a:t>
            </a:r>
            <a:r>
              <a:rPr lang="ru-RU" dirty="0" err="1" smtClean="0"/>
              <a:t>Рэнсома</a:t>
            </a:r>
            <a:r>
              <a:rPr lang="ru-RU" dirty="0" smtClean="0"/>
              <a:t> </a:t>
            </a:r>
            <a:r>
              <a:rPr lang="ru-RU" dirty="0" err="1" smtClean="0"/>
              <a:t>Роджерса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гештальт-подход</a:t>
            </a:r>
            <a:r>
              <a:rPr lang="ru-RU" dirty="0" smtClean="0"/>
              <a:t> </a:t>
            </a:r>
            <a:r>
              <a:rPr lang="ru-RU" dirty="0" smtClean="0"/>
              <a:t>Фредерика Соломона </a:t>
            </a:r>
            <a:r>
              <a:rPr lang="ru-RU" dirty="0" err="1" smtClean="0"/>
              <a:t>Перлза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теория </a:t>
            </a:r>
            <a:r>
              <a:rPr lang="ru-RU" dirty="0" err="1" smtClean="0"/>
              <a:t>самоактуализации</a:t>
            </a:r>
            <a:r>
              <a:rPr lang="ru-RU" dirty="0" smtClean="0"/>
              <a:t> </a:t>
            </a:r>
            <a:r>
              <a:rPr lang="ru-RU" dirty="0" err="1" smtClean="0"/>
              <a:t>Абрахама</a:t>
            </a:r>
            <a:r>
              <a:rPr lang="ru-RU" dirty="0" smtClean="0"/>
              <a:t> </a:t>
            </a:r>
            <a:r>
              <a:rPr lang="ru-RU" dirty="0" err="1" smtClean="0"/>
              <a:t>Маслоу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жизнеизменяющая</a:t>
            </a:r>
            <a:r>
              <a:rPr lang="ru-RU" dirty="0" smtClean="0"/>
              <a:t> терапия Джеймса </a:t>
            </a:r>
            <a:r>
              <a:rPr lang="ru-RU" dirty="0" err="1" smtClean="0"/>
              <a:t>Фридерика</a:t>
            </a:r>
            <a:r>
              <a:rPr lang="ru-RU" dirty="0" smtClean="0"/>
              <a:t> Томаса </a:t>
            </a:r>
            <a:r>
              <a:rPr lang="ru-RU" dirty="0" err="1" smtClean="0"/>
              <a:t>Бьюдженталя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</TotalTime>
  <Words>1243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Основы оказания психологической помощи беженцам, мигрантам, маргиналам.</vt:lpstr>
      <vt:lpstr>теоретические подходы к созданию модели практики психосоциальной помощи</vt:lpstr>
      <vt:lpstr>Психоаналитический подход.</vt:lpstr>
      <vt:lpstr>Бихевиористский подход .</vt:lpstr>
      <vt:lpstr>Слайд 5</vt:lpstr>
      <vt:lpstr>Когнитивный подход</vt:lpstr>
      <vt:lpstr>Слайд 7</vt:lpstr>
      <vt:lpstr>Гуманистическое направление </vt:lpstr>
      <vt:lpstr>Слайд 9</vt:lpstr>
      <vt:lpstr>Слайд 10</vt:lpstr>
      <vt:lpstr>Экзистенциальный подход. 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оказания психологической помощи беженцам, мигрантам, маргиналам.</dc:title>
  <dc:creator>User</dc:creator>
  <cp:lastModifiedBy>Пользователь Windows</cp:lastModifiedBy>
  <cp:revision>2</cp:revision>
  <dcterms:created xsi:type="dcterms:W3CDTF">2023-07-28T18:30:42Z</dcterms:created>
  <dcterms:modified xsi:type="dcterms:W3CDTF">2023-07-29T13:56:01Z</dcterms:modified>
</cp:coreProperties>
</file>