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9" r:id="rId3"/>
    <p:sldId id="279" r:id="rId4"/>
    <p:sldId id="274" r:id="rId5"/>
    <p:sldId id="280" r:id="rId6"/>
    <p:sldId id="271" r:id="rId7"/>
    <p:sldId id="260" r:id="rId8"/>
    <p:sldId id="262" r:id="rId9"/>
    <p:sldId id="261" r:id="rId10"/>
    <p:sldId id="263" r:id="rId11"/>
    <p:sldId id="266" r:id="rId12"/>
    <p:sldId id="267" r:id="rId13"/>
    <p:sldId id="264" r:id="rId14"/>
    <p:sldId id="281" r:id="rId15"/>
    <p:sldId id="269" r:id="rId16"/>
    <p:sldId id="275" r:id="rId17"/>
    <p:sldId id="276" r:id="rId18"/>
    <p:sldId id="278" r:id="rId19"/>
    <p:sldId id="282" r:id="rId20"/>
    <p:sldId id="277" r:id="rId21"/>
    <p:sldId id="283" r:id="rId22"/>
    <p:sldId id="270" r:id="rId23"/>
    <p:sldId id="284" r:id="rId24"/>
    <p:sldId id="497" r:id="rId25"/>
    <p:sldId id="498" r:id="rId26"/>
    <p:sldId id="499" r:id="rId27"/>
    <p:sldId id="285" r:id="rId28"/>
    <p:sldId id="288" r:id="rId29"/>
    <p:sldId id="272" r:id="rId30"/>
    <p:sldId id="258" r:id="rId31"/>
    <p:sldId id="500" r:id="rId32"/>
    <p:sldId id="502" r:id="rId33"/>
    <p:sldId id="503" r:id="rId34"/>
    <p:sldId id="505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20DFBB-5E93-4297-AF75-5098655638F8}">
          <p14:sldIdLst>
            <p14:sldId id="256"/>
          </p14:sldIdLst>
        </p14:section>
        <p14:section name="Лекция 1" id="{D7421B2C-6079-4021-92A8-EB34519F258F}">
          <p14:sldIdLst>
            <p14:sldId id="259"/>
            <p14:sldId id="279"/>
            <p14:sldId id="274"/>
            <p14:sldId id="280"/>
            <p14:sldId id="271"/>
            <p14:sldId id="260"/>
            <p14:sldId id="262"/>
            <p14:sldId id="261"/>
            <p14:sldId id="263"/>
            <p14:sldId id="266"/>
            <p14:sldId id="267"/>
            <p14:sldId id="264"/>
            <p14:sldId id="281"/>
            <p14:sldId id="269"/>
            <p14:sldId id="275"/>
            <p14:sldId id="276"/>
            <p14:sldId id="278"/>
            <p14:sldId id="282"/>
            <p14:sldId id="277"/>
            <p14:sldId id="283"/>
            <p14:sldId id="270"/>
            <p14:sldId id="284"/>
            <p14:sldId id="497"/>
            <p14:sldId id="498"/>
            <p14:sldId id="499"/>
            <p14:sldId id="285"/>
            <p14:sldId id="288"/>
            <p14:sldId id="272"/>
            <p14:sldId id="258"/>
            <p14:sldId id="500"/>
            <p14:sldId id="502"/>
            <p14:sldId id="503"/>
            <p14:sldId id="5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05" autoAdjust="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6325C-6473-48AA-9EBB-ED920BF3D5CC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A17B2-59DE-450D-999A-B66784A67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7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Патронатная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</a:t>
            </a:r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семья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– форма опеки и попечительства, согласно которой ребенок передается воспитателям на основе договора о </a:t>
            </a:r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патронате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. Родитель выступает воспитателем, ему перечисляется зарплата (также взрослый пользуется платными больничными, отпускными), а ребенок получает питание, уход и социальные льготы для сирот.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A17B2-59DE-450D-999A-B66784A67764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60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1200" dirty="0"/>
              <a:t>Опека — форма устройства в семью детей до 14 лет. Опекуны — это воспитатели и законные представители детей. Они совершают от их имени и в их интересах все юридически значимые действия. Имуществом подопечных опекуны распоряжаться не могут.</a:t>
            </a:r>
          </a:p>
          <a:p>
            <a:pPr>
              <a:lnSpc>
                <a:spcPct val="150000"/>
              </a:lnSpc>
            </a:pPr>
            <a:r>
              <a:rPr lang="ru-RU" sz="1200" dirty="0"/>
              <a:t>Попечительство — форма устройства в семью детей от 14 до 18 лет. Попечители совершают от их имени и в их интересах все юридически значимые действия. Имуществом подопечных попечители распоряжаться не могут.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A17B2-59DE-450D-999A-B66784A67764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6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IBM Plex Sans" panose="020F0502020204030204" pitchFamily="34" charset="0"/>
              </a:rPr>
              <a:t>Особенности </a:t>
            </a:r>
            <a:r>
              <a:rPr lang="ru-RU" b="1" i="0" dirty="0">
                <a:solidFill>
                  <a:srgbClr val="333333"/>
                </a:solidFill>
                <a:effectLst/>
                <a:latin typeface="IBM Plex Sans" panose="020F0502020204030204" pitchFamily="34" charset="0"/>
              </a:rPr>
              <a:t>опекунства по заявлению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F0502020204030204" pitchFamily="34" charset="0"/>
              </a:rPr>
              <a:t>: родительские права и обязанности сохраняются в полном объеме; постановление обязательно содержит срок действия; оформляется при наличии веских причин (обучение в другом городе, командировка, работа вахтовым методом); кандидатура опекуна выбирается родителями; необходимо согласие как матери, так и отца; ребенок не получает статуса, оставшегося без родительского попечения; опекун не получает выплат и льгот.</a:t>
            </a:r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Предварительная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 Ст. 12 ФЗ от 2008 года № 48 устанавливает возможность оформления опеки над несовершеннолетним, который только выявлен. Под выявлением понимается получения статуса ребенка, оставшегося без родительского попечения. В течение 30 дней с момента присвоения статуса, родные ребенка или посторонние граждане могут оформить опеку на льготных условиях. Данный вариант необходим, чтобы не помещать несовершеннолетнего в приют на период подготовки документации для постоянного опекунства. Особенности: оформляется по 3 документам (заявление опекуна, акт обследования жилищных условий и гражданский паспорт); действует 6 месяцев (в исключительных случаях дополнительно продляется еще на 2 месяца); опекун не получает права на распоряжение имуществом подопечного; не может быть назначена на возмездной основе. По окончанию предварительной опеки должна быть назначена постоянная. Важно! Назначение предварительного опекунства не является обязательным, если уже есть кандидат с действующим заключением, желающий принять данного ребенка, то он может сразу получить постоянную опеку.</a:t>
            </a:r>
            <a:endParaRPr lang="ru-RU" dirty="0"/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Постоянная.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 Под постоянной опекой понимается форма семейного устройства ребенка, лишенного родительского попечения. Она действует до достижения воспитанником 14 лет. После чего автоматически переходит в попечительство. Попечитель исполняет свои обязанности до совершеннолетия воспитанника.</a:t>
            </a:r>
            <a:endParaRPr lang="ru-RU" dirty="0"/>
          </a:p>
          <a:p>
            <a:r>
              <a:rPr lang="ru-RU" b="1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Безвозмездная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 Закон предусматривает выплату пособия на содержание несовершеннолетнего воспитанника. Нужды недееспособного подопечного должны удовлетворяться за счет его пенсии. Денежные средства перечисляются на номинальный счет опекуна. Но данные выплаты должны расходоваться в интересах подопечного. Законный представитель должен ежегодно отчитываться об их расходовании. Отчет предоставляется в отдел опеки до 1 февраля каждого года. </a:t>
            </a:r>
            <a:r>
              <a:rPr lang="ru-RU" b="1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Возмездная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Возмездная</a:t>
            </a:r>
            <a:r>
              <a:rPr lang="ru-RU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 опека назначается по договору между гражданином и районным отделом опеки. Условия контракта предусматривают выплату ежемесячного вознаграждения опекуну. Для представителей несовершеннолетних сумма устанавливается региональным законодательством. Для представителей недееспособных сумма устанавливается индивидуально, но не более 5% от ежемесячного дохода подопечного. Получатель не отчитывается за расходование средств.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A17B2-59DE-450D-999A-B66784A67764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6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26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8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56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2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4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8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28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0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D023196-30A0-4EF7-B73A-AA7094C91CD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A507B5E-65E5-4A08-A6CF-B4DCF91685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306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DEEDDE-F1CD-EED6-ABE5-13C5D1FF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543" y="555171"/>
            <a:ext cx="11321143" cy="2520000"/>
          </a:xfrm>
        </p:spPr>
        <p:txBody>
          <a:bodyPr anchor="ctr">
            <a:noAutofit/>
          </a:bodyPr>
          <a:lstStyle/>
          <a:p>
            <a:pPr algn="l"/>
            <a: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Б1.В.09</a:t>
            </a:r>
            <a:b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4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«ОРГАНИЗАЦИОННО-ПСИХОЛОГИЧЕСКАЯ РАБОТА С СЕМЬЯМИ»</a:t>
            </a:r>
            <a:endParaRPr lang="ru-RU" sz="2400" dirty="0">
              <a:solidFill>
                <a:srgbClr val="6600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F6CB54-1F80-B054-7BC8-0DB9BCA90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315" y="4931231"/>
            <a:ext cx="10993546" cy="1440000"/>
          </a:xfrm>
        </p:spPr>
        <p:txBody>
          <a:bodyPr>
            <a:noAutofit/>
          </a:bodyPr>
          <a:lstStyle/>
          <a:p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направления подготовки 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37.04.01 «Психология» 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магистерской программе</a:t>
            </a:r>
            <a:b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«Организационная психология»</a:t>
            </a:r>
            <a:endParaRPr lang="ru-RU" dirty="0">
              <a:solidFill>
                <a:schemeClr val="bg2">
                  <a:lumMod val="9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593B-9F5B-4513-A2B5-5AFE29668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943814" y="3117985"/>
            <a:ext cx="6760029" cy="720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Национальные индексы детского благополучия – в Швеции 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492056C-B50E-401E-B436-8C9F0106AFF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42485678"/>
              </p:ext>
            </p:extLst>
          </p:nvPr>
        </p:nvGraphicFramePr>
        <p:xfrm>
          <a:off x="866435" y="542259"/>
          <a:ext cx="11325565" cy="633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07914">
                  <a:extLst>
                    <a:ext uri="{9D8B030D-6E8A-4147-A177-3AD203B41FA5}">
                      <a16:colId xmlns:a16="http://schemas.microsoft.com/office/drawing/2014/main" val="170932048"/>
                    </a:ext>
                  </a:extLst>
                </a:gridCol>
                <a:gridCol w="399074">
                  <a:extLst>
                    <a:ext uri="{9D8B030D-6E8A-4147-A177-3AD203B41FA5}">
                      <a16:colId xmlns:a16="http://schemas.microsoft.com/office/drawing/2014/main" val="266502931"/>
                    </a:ext>
                  </a:extLst>
                </a:gridCol>
                <a:gridCol w="10418577">
                  <a:extLst>
                    <a:ext uri="{9D8B030D-6E8A-4147-A177-3AD203B41FA5}">
                      <a16:colId xmlns:a16="http://schemas.microsoft.com/office/drawing/2014/main" val="2197500707"/>
                    </a:ext>
                  </a:extLst>
                </a:gridCol>
              </a:tblGrid>
              <a:tr h="30976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/>
                        <a:t>Субиндекс</a:t>
                      </a:r>
                      <a:r>
                        <a:rPr lang="ru-RU" sz="1100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2631"/>
                  </a:ext>
                </a:extLst>
              </a:tr>
              <a:tr h="281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Социально-экономические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93288"/>
                  </a:ext>
                </a:extLst>
              </a:tr>
              <a:tr h="47872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 в бедности (дети, живущие в домохозяйствах с низким уровнем национального дохода или в домохозяйствах, получающих социальную помощь)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15721"/>
                  </a:ext>
                </a:extLst>
              </a:tr>
              <a:tr h="47872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Учащиеся, покидающие общеобразовательную школу, которые не соответствуют критериям поступления в высшие учебные заведения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428636"/>
                  </a:ext>
                </a:extLst>
              </a:tr>
              <a:tr h="30976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/>
                        <a:t>Субиндекс</a:t>
                      </a:r>
                      <a:r>
                        <a:rPr lang="ru-RU" sz="1100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78217"/>
                  </a:ext>
                </a:extLst>
              </a:tr>
              <a:tr h="281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Здоровье и благополучие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221580"/>
                  </a:ext>
                </a:extLst>
              </a:tr>
              <a:tr h="28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Дети, которые были госпитализированы с внешними травмами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076664"/>
                  </a:ext>
                </a:extLst>
              </a:tr>
              <a:tr h="2816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 с проблемами психического здоровья (национальный обзор)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65552"/>
                  </a:ext>
                </a:extLst>
              </a:tr>
              <a:tr h="309760">
                <a:tc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/>
                        <a:t>Субиндекс</a:t>
                      </a:r>
                      <a:r>
                        <a:rPr lang="ru-RU" sz="1100" dirty="0"/>
                        <a:t> 3.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57482"/>
                  </a:ext>
                </a:extLst>
              </a:tr>
              <a:tr h="281600"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</a:rPr>
                        <a:t>C 1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Детерминанты – факторы риска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96795"/>
                  </a:ext>
                </a:extLst>
              </a:tr>
              <a:tr h="1098240">
                <a:tc vMerge="1"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4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5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Низкий вес при рождении (ниже 2500 гр.)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Дети, подвергшиеся воздействию табака в утробе матери (курящие матери)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Младенцы в курящих домохозяйствах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Подростки, которые курят ежедневно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Подростки, злоупотребляющие алкоголем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Подростковые аборты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74427"/>
                  </a:ext>
                </a:extLst>
              </a:tr>
              <a:tr h="3097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/>
                        <a:t>Субиндекс</a:t>
                      </a:r>
                      <a:r>
                        <a:rPr lang="ru-RU" sz="1100" dirty="0"/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65932"/>
                  </a:ext>
                </a:extLst>
              </a:tr>
              <a:tr h="281600"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</a:rPr>
                        <a:t>C 2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Детерминанты – защитные факторы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3850"/>
                  </a:ext>
                </a:extLst>
              </a:tr>
              <a:tr h="478720">
                <a:tc vMerge="1"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 на грудном вскармливании в течение 4 месяцев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Дети, вакцинированные против кори, паротита и краснухи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1982"/>
                  </a:ext>
                </a:extLst>
              </a:tr>
              <a:tr h="309760">
                <a:tc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/>
                        <a:t>Субиндекс</a:t>
                      </a:r>
                      <a:r>
                        <a:rPr lang="ru-RU" sz="1100" dirty="0"/>
                        <a:t> 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91432"/>
                  </a:ext>
                </a:extLst>
              </a:tr>
              <a:tr h="281600"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D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Услуги и поддержка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56263"/>
                  </a:ext>
                </a:extLst>
              </a:tr>
              <a:tr h="281600"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D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Дети, посещающие дошкольные учреждения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270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76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593B-9F5B-4513-A2B5-5AFE29668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970575" y="3167425"/>
            <a:ext cx="6661150" cy="720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Реестр показателей «Хорошее</a:t>
            </a:r>
            <a:b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детство»  Великобритания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C08AB2B8-948A-4350-A7DB-C523B6A00B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0994707"/>
              </p:ext>
            </p:extLst>
          </p:nvPr>
        </p:nvGraphicFramePr>
        <p:xfrm>
          <a:off x="1348692" y="550865"/>
          <a:ext cx="10368002" cy="626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12514">
                  <a:extLst>
                    <a:ext uri="{9D8B030D-6E8A-4147-A177-3AD203B41FA5}">
                      <a16:colId xmlns:a16="http://schemas.microsoft.com/office/drawing/2014/main" val="464091841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1094794225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289276800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1569930773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2093674275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3714679824"/>
                    </a:ext>
                  </a:extLst>
                </a:gridCol>
                <a:gridCol w="1459248">
                  <a:extLst>
                    <a:ext uri="{9D8B030D-6E8A-4147-A177-3AD203B41FA5}">
                      <a16:colId xmlns:a16="http://schemas.microsoft.com/office/drawing/2014/main" val="3163814164"/>
                    </a:ext>
                  </a:extLst>
                </a:gridCol>
              </a:tblGrid>
              <a:tr h="407291">
                <a:tc gridSpan="7">
                  <a:txBody>
                    <a:bodyPr/>
                    <a:lstStyle/>
                    <a:p>
                      <a:r>
                        <a:rPr lang="ru-RU" dirty="0"/>
                        <a:t>Пожалуйста, ответьте, насколько Вы согласны или не согласны со следующими утверждениями: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48842"/>
                  </a:ext>
                </a:extLst>
              </a:tr>
              <a:tr h="10042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Полностью не согласен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согласен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Ни согласен, ни не согласен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Согласен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Полностью согласен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знаю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004399"/>
                  </a:ext>
                </a:extLst>
              </a:tr>
              <a:tr h="7029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1. Моя жизнь идет хорошо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080712"/>
                  </a:ext>
                </a:extLst>
              </a:tr>
              <a:tr h="7029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2. Моя жизнь в порядке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810333"/>
                  </a:ext>
                </a:extLst>
              </a:tr>
              <a:tr h="129740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3.  Я хотел бы, чтобы у меня была другая жизнь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075670"/>
                  </a:ext>
                </a:extLst>
              </a:tr>
              <a:tr h="10042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4. У меня хорошая жизнь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907156"/>
                  </a:ext>
                </a:extLst>
              </a:tr>
              <a:tr h="114477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5. У меня есть то, что я хочу в жизни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543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017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593B-9F5B-4513-A2B5-5AFE29668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970575" y="3167425"/>
            <a:ext cx="6661150" cy="720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Реестр показателей «Хорошее</a:t>
            </a:r>
            <a:b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детство»  Великобритания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C08AB2B8-948A-4350-A7DB-C523B6A00B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50897233"/>
              </p:ext>
            </p:extLst>
          </p:nvPr>
        </p:nvGraphicFramePr>
        <p:xfrm>
          <a:off x="1306286" y="543498"/>
          <a:ext cx="10418985" cy="6300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8108008">
                  <a:extLst>
                    <a:ext uri="{9D8B030D-6E8A-4147-A177-3AD203B41FA5}">
                      <a16:colId xmlns:a16="http://schemas.microsoft.com/office/drawing/2014/main" val="464091841"/>
                    </a:ext>
                  </a:extLst>
                </a:gridCol>
                <a:gridCol w="2310977">
                  <a:extLst>
                    <a:ext uri="{9D8B030D-6E8A-4147-A177-3AD203B41FA5}">
                      <a16:colId xmlns:a16="http://schemas.microsoft.com/office/drawing/2014/main" val="1094794225"/>
                    </a:ext>
                  </a:extLst>
                </a:gridCol>
              </a:tblGrid>
              <a:tr h="1345865">
                <a:tc gridSpan="2">
                  <a:txBody>
                    <a:bodyPr/>
                    <a:lstStyle/>
                    <a:p>
                      <a:r>
                        <a:rPr lang="ru-RU" sz="2400" dirty="0"/>
                        <a:t>Пожалуйста, поставьте цифру в каждом пункте, чтобы ответить на вопрос, насколько Вы счастливы в разных аспектах жизни.</a:t>
                      </a:r>
                    </a:p>
                    <a:p>
                      <a:r>
                        <a:rPr lang="ru-RU" sz="2800" dirty="0"/>
                        <a:t>Насколько Вы счастливы/довольны: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48842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…жизнью в целом?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1 2 3 4 5 6 7 8 9 10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080712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…отношениями со своей семьей?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810333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…домом, в котором Вы живете?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075670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…тем, как много у Вас выбора в жизни?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907156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…отношениями с друзьями?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543005"/>
                  </a:ext>
                </a:extLst>
              </a:tr>
              <a:tr h="68934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…вещами, которые у Вас есть (например, деньги и другие материальные ценности)?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088213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…Вашим здоровьем?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57673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…Вашей внешностью (тем, как Вы выглядите)?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297903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…тем, что может случиться с Вами в дальнейшем (в будущем)?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97042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…школой, которую Вы посещаете?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57736"/>
                  </a:ext>
                </a:extLst>
              </a:tr>
              <a:tr h="42647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… тем, как Вы используете свое время?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1 2 3 4 5 6 7 8 9 10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669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737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593B-9F5B-4513-A2B5-5AFE29668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934575" y="3131425"/>
            <a:ext cx="6661150" cy="792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Неправительственные инициативы Проект «Мир детей» РФ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0A3E252-17F3-45E2-8E38-5D5092A1AC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94642" y="574674"/>
            <a:ext cx="9207500" cy="5905500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Дом и люди, с которыми они живут вместе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Деньги и вещи, которыми они обладают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Отношения с друзьями и другими людьми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Район, в котором они проживают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Школа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Здоровье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Управление временем и свободное время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Самоощущение </a:t>
            </a:r>
          </a:p>
        </p:txBody>
      </p:sp>
    </p:spTree>
    <p:extLst>
      <p:ext uri="{BB962C8B-B14F-4D97-AF65-F5344CB8AC3E}">
        <p14:creationId xmlns:p14="http://schemas.microsoft.com/office/powerpoint/2010/main" val="274933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8B4B2A8-D21F-472A-B0CA-D8376EB6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15070"/>
            <a:ext cx="11029616" cy="1188000"/>
          </a:xfrm>
        </p:spPr>
        <p:txBody>
          <a:bodyPr anchor="ctr">
            <a:noAutofit/>
          </a:bodyPr>
          <a:lstStyle/>
          <a:p>
            <a:pPr algn="ctr"/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Статистические данные</a:t>
            </a:r>
            <a:br>
              <a:rPr lang="ru-RU" sz="2400" dirty="0">
                <a:solidFill>
                  <a:schemeClr val="bg2"/>
                </a:solidFill>
              </a:rPr>
            </a:br>
            <a:r>
              <a:rPr lang="ru-RU" sz="2400" dirty="0">
                <a:solidFill>
                  <a:schemeClr val="bg2"/>
                </a:solidFill>
              </a:rPr>
              <a:t>Комплексное обследование условий жизни населения  в РФ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0B665C0-9E9E-488B-9DF5-F65A04A8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Существующие государственные системы сбора данных в России предоставляют достаточно обширный объем данных, но анализируются с точки зрения отсутствия признаков социально опасного положения ребенка;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Единой, общепринятой модели изучения собственно благополучия ребенка нет;</a:t>
            </a:r>
          </a:p>
        </p:txBody>
      </p:sp>
    </p:spTree>
    <p:extLst>
      <p:ext uri="{BB962C8B-B14F-4D97-AF65-F5344CB8AC3E}">
        <p14:creationId xmlns:p14="http://schemas.microsoft.com/office/powerpoint/2010/main" val="119405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59A5A-A432-413A-B14E-8B84ECF0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15068"/>
            <a:ext cx="11029616" cy="1188000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Элементы благополучия ребенка в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DC004-9C22-48B8-8595-901FD2A22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Состав семьи;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Доходы семьи и участие в социальных программах;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Качество и доступность услуг в сферах образования, здравоохранения и социального обслуживания;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800" dirty="0"/>
              <a:t>Наличие критериев СОП.</a:t>
            </a:r>
          </a:p>
        </p:txBody>
      </p:sp>
    </p:spTree>
    <p:extLst>
      <p:ext uri="{BB962C8B-B14F-4D97-AF65-F5344CB8AC3E}">
        <p14:creationId xmlns:p14="http://schemas.microsoft.com/office/powerpoint/2010/main" val="1289208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3363F-F5DA-4F7F-A423-DC1AE9AC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и показатели социально опасного положения несовершеннолетнего в РФ</a:t>
            </a:r>
          </a:p>
        </p:txBody>
      </p:sp>
    </p:spTree>
    <p:extLst>
      <p:ext uri="{BB962C8B-B14F-4D97-AF65-F5344CB8AC3E}">
        <p14:creationId xmlns:p14="http://schemas.microsoft.com/office/powerpoint/2010/main" val="2299721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F9CC-83E3-4D6B-8CBC-0D098A23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30" y="609599"/>
            <a:ext cx="11344940" cy="118800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Критериями отнесения несовершеннолетнего к категории "находящийся в социально опасном положении"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C87D9-3417-4E06-B11F-DA45AC286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30" y="2803127"/>
            <a:ext cx="11344940" cy="3856090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150000"/>
              </a:lnSpc>
              <a:buClr>
                <a:srgbClr val="7C171C"/>
              </a:buClr>
              <a:buFont typeface="+mj-lt"/>
              <a:buAutoNum type="arabicPeriod"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нахождение несовершеннолетнего в следствии безнадзорности или беспризорности в обстановке, представляющей опасность для его жизни или здоровья либо не отвечающей требованиям к его воспитанию или содержанию;</a:t>
            </a:r>
          </a:p>
          <a:p>
            <a:pPr marL="514350" indent="-514350">
              <a:lnSpc>
                <a:spcPct val="150000"/>
              </a:lnSpc>
              <a:buClr>
                <a:srgbClr val="7C171C"/>
              </a:buClr>
              <a:buFont typeface="+mj-lt"/>
              <a:buAutoNum type="arabicPeriod"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совершение несовершеннолетними правонарушений или антиобщественных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1961067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F9CC-83E3-4D6B-8CBC-0D098A23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483"/>
            <a:ext cx="10515600" cy="1188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Критериями отнесения семей к категории "находящиеся в социально опасном положении",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C87D9-3417-4E06-B11F-DA45AC286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30" y="1765005"/>
            <a:ext cx="11344940" cy="4922873"/>
          </a:xfrm>
        </p:spPr>
        <p:txBody>
          <a:bodyPr anchor="ctr">
            <a:normAutofit lnSpcReduction="10000"/>
          </a:bodyPr>
          <a:lstStyle/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неисполнение родителями или иными законными представителями несовершеннолетних своих обязанностей по жизнеобеспечению детей (отсутствие у детей необходимой одежды по сезону; отсутствие регулярного питания в соответствии с возрастом; отсутствие условий, в том числе соблюдения санитарно-гигиенических правил; отсутствие ухода за детьми; отказ от их лечения; оставление детей по месту проживания (пребывания) или на улице в возрасте или в ситуации, создающей угрозу их жизни и здоровья;</a:t>
            </a:r>
          </a:p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факторов, отрицательно влияющих на воспитание детей со стороны родителей или иных законных представителей несовершеннолетних (злоупотребление алкогольной и спиртосодержащей продукцией, употребление наркотических средств и психотропных веществ без назначения врача, попрошайничество, проституция и другие);</a:t>
            </a:r>
          </a:p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вовлечение детей в совершение правонарушений и антиобщественных действий (попрошайничество, проституцию, употребление алкогольной и спиртосодержащей продукции, употребление наркотических средств и психотропных веществ без назначения врача, и другие);</a:t>
            </a:r>
          </a:p>
        </p:txBody>
      </p:sp>
    </p:spTree>
    <p:extLst>
      <p:ext uri="{BB962C8B-B14F-4D97-AF65-F5344CB8AC3E}">
        <p14:creationId xmlns:p14="http://schemas.microsoft.com/office/powerpoint/2010/main" val="96780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F9CC-83E3-4D6B-8CBC-0D098A23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380"/>
            <a:ext cx="10515600" cy="1188000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Критериями отнесения семей к категории "находящиеся в социально опасном положении",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C87D9-3417-4E06-B11F-DA45AC286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30" y="1765005"/>
            <a:ext cx="11344940" cy="4922873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 startAt="4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жестокое обращение с детьми со стороны родителей или иных законных представителей несовершеннолетних (причинение вреда физическому и психическому здоровью детей, их нравственному развитию);</a:t>
            </a:r>
          </a:p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 startAt="4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контроля за воспитанием и обучением детей, приводящее к нарушению прав ребенка на образование или к совершению ребенком противоправных деяний (за исключением малозначительных) вследствие виновного противоправного поведения родителей или иных законных представителей;</a:t>
            </a:r>
          </a:p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 startAt="4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детей, находящихся в социально опасном положении;</a:t>
            </a:r>
          </a:p>
          <a:p>
            <a:pPr marL="514350" indent="-514350">
              <a:lnSpc>
                <a:spcPct val="100000"/>
              </a:lnSpc>
              <a:buClr>
                <a:srgbClr val="7C171C"/>
              </a:buClr>
              <a:buFont typeface="+mj-lt"/>
              <a:buAutoNum type="arabicPeriod" startAt="4"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иные признаки, свидетельствующие о создании действиями или бездействием родителей или иных законных представителей несовершеннолетних социально опасных условий, а также условий, препятствующих нормальному воспитанию и развитию несовершеннолетних.</a:t>
            </a:r>
          </a:p>
        </p:txBody>
      </p:sp>
    </p:spTree>
    <p:extLst>
      <p:ext uri="{BB962C8B-B14F-4D97-AF65-F5344CB8AC3E}">
        <p14:creationId xmlns:p14="http://schemas.microsoft.com/office/powerpoint/2010/main" val="298417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5B14FC8-F3A0-32A6-414A-E0EE47B4C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ru-RU" sz="48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оценки благополучия ребенка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6AFE51-21BA-2921-B29E-FC6E12CFF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420" y="5499359"/>
            <a:ext cx="11029615" cy="900000"/>
          </a:xfrm>
        </p:spPr>
        <p:txBody>
          <a:bodyPr anchor="ctr">
            <a:noAutofit/>
          </a:bodyPr>
          <a:lstStyle/>
          <a:p>
            <a:r>
              <a:rPr lang="ru-RU" sz="1600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1</a:t>
            </a:r>
          </a:p>
          <a:p>
            <a:r>
              <a:rPr lang="ru-RU" sz="1600" dirty="0">
                <a:solidFill>
                  <a:schemeClr val="bg2">
                    <a:lumMod val="9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Лекция 1</a:t>
            </a:r>
          </a:p>
        </p:txBody>
      </p:sp>
    </p:spTree>
    <p:extLst>
      <p:ext uri="{BB962C8B-B14F-4D97-AF65-F5344CB8AC3E}">
        <p14:creationId xmlns:p14="http://schemas.microsoft.com/office/powerpoint/2010/main" val="355270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F207A-90F8-44DA-A339-1225EACB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15068"/>
            <a:ext cx="11029616" cy="1188000"/>
          </a:xfrm>
        </p:spPr>
        <p:txBody>
          <a:bodyPr anchor="ctr">
            <a:normAutofit/>
          </a:bodyPr>
          <a:lstStyle/>
          <a:p>
            <a:pPr algn="ctr"/>
            <a:r>
              <a:rPr lang="ru-RU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Основания для определения СОП по отношению к ребенку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B93F3D-108F-4228-8536-DA0120F4D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7" y="1825624"/>
            <a:ext cx="11777870" cy="4923045"/>
          </a:xfrm>
        </p:spPr>
        <p:txBody>
          <a:bodyPr>
            <a:normAutofit lnSpcReduction="10000"/>
          </a:bodyPr>
          <a:lstStyle/>
          <a:p>
            <a:pPr>
              <a:buClr>
                <a:srgbClr val="7C171C"/>
              </a:buClr>
            </a:pPr>
            <a:r>
              <a:rPr lang="ru-RU" dirty="0"/>
              <a:t>нахождение несовершеннолетнего в обстановке, представляющей опасность (угрозу) для его жизни или здоровья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физическое насилие, в том числе насилие сексуального характера (развращение несовершеннолетнего) и психологическое (эмоциональное) насилие.</a:t>
            </a:r>
          </a:p>
          <a:p>
            <a:pPr>
              <a:buClr>
                <a:srgbClr val="7C171C"/>
              </a:buClr>
            </a:pPr>
            <a:r>
              <a:rPr lang="ru-RU" dirty="0"/>
              <a:t>нахождение несовершеннолетнего в обстановке, не отвечающей требованиям к его воспитанию или содержанию: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отсутствии контроля за обучением детей, посещаемости образовательного учреждения ребенком; 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непринятие мер по профилактике правонарушений несовершеннолетних (формированию у несовершеннолетних правосознания и правовой культуры);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поощрение противоправного поведения детей; 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приобретение для несовершеннолетних алкогольной продукции, табачных изделий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отсутствие внимания, что может привести к несчастному случаю, стать жертвой повреждений и др.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лишение несовершеннолетнего минимальных жизненных благ, не удовлетворение его базовых потребностей, в том числе в питании, медицинском обслуживании, жилье;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не соблюдение санитарно-гигиенические правил6 место проживания несовершеннолетнего не соответствует нормам СанПиНа.</a:t>
            </a:r>
          </a:p>
        </p:txBody>
      </p:sp>
    </p:spTree>
    <p:extLst>
      <p:ext uri="{BB962C8B-B14F-4D97-AF65-F5344CB8AC3E}">
        <p14:creationId xmlns:p14="http://schemas.microsoft.com/office/powerpoint/2010/main" val="2178873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F207A-90F8-44DA-A339-1225EACB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15068"/>
            <a:ext cx="11029616" cy="1188000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Основания для определения СОП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B93F3D-108F-4228-8536-DA0120F4D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Clr>
                <a:srgbClr val="7C171C"/>
              </a:buClr>
            </a:pPr>
            <a:r>
              <a:rPr lang="ru-RU" dirty="0"/>
              <a:t>совершение несовершеннолетним правонарушения</a:t>
            </a:r>
          </a:p>
          <a:p>
            <a:pPr>
              <a:buClr>
                <a:srgbClr val="7C171C"/>
              </a:buClr>
            </a:pPr>
            <a:r>
              <a:rPr lang="ru-RU" dirty="0"/>
              <a:t>совершение несовершеннолетним антиобщественного действия</a:t>
            </a:r>
          </a:p>
          <a:p>
            <a:pPr>
              <a:buClr>
                <a:srgbClr val="7C171C"/>
              </a:buClr>
            </a:pPr>
            <a:r>
              <a:rPr lang="ru-RU" dirty="0"/>
              <a:t>совершение родителем, законным представителем несовершеннолетнего действий, которые могут отрицательно повлиять на его поведение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вовлечение детей в совершение правонарушений и антиобщественных действий (попрошайничество, проституцию, употребление алкогольной и спиртосодержащей продукции, употребление наркотических средств и психотропных веществ без назначения врача, и другие);</a:t>
            </a:r>
          </a:p>
          <a:p>
            <a:pPr lvl="1">
              <a:buClr>
                <a:srgbClr val="7C171C"/>
              </a:buClr>
            </a:pPr>
            <a:r>
              <a:rPr lang="ru-RU" dirty="0"/>
              <a:t>частичное или полное лишение родительских прав в отношении братьев (сестер) и злоупотребление родителями своими правами</a:t>
            </a:r>
          </a:p>
        </p:txBody>
      </p:sp>
    </p:spTree>
    <p:extLst>
      <p:ext uri="{BB962C8B-B14F-4D97-AF65-F5344CB8AC3E}">
        <p14:creationId xmlns:p14="http://schemas.microsoft.com/office/powerpoint/2010/main" val="2930944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6E0E3-D703-43B7-8D33-18B0C69FD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spc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Резюме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CAA7E6-5913-45C4-A492-53D3B2AC7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7C171C"/>
              </a:buClr>
            </a:pPr>
            <a:r>
              <a:rPr lang="ru-RU" sz="2400" dirty="0"/>
              <a:t>На глобальном уровне не существует общепринятого определения или унифицированной системы измерения детского благополучия; </a:t>
            </a:r>
          </a:p>
          <a:p>
            <a:pPr>
              <a:buClr>
                <a:srgbClr val="7C171C"/>
              </a:buClr>
            </a:pPr>
            <a:r>
              <a:rPr lang="ru-RU" sz="2400" dirty="0"/>
              <a:t>В основе большинства моделей благополучия ребенка лежит </a:t>
            </a:r>
            <a:r>
              <a:rPr lang="ru-RU" sz="2400" dirty="0" err="1"/>
              <a:t>социоэкологическая</a:t>
            </a:r>
            <a:r>
              <a:rPr lang="ru-RU" sz="2400" dirty="0"/>
              <a:t> модель, основанная на правах ребенка; </a:t>
            </a:r>
          </a:p>
          <a:p>
            <a:pPr>
              <a:buClr>
                <a:srgbClr val="7C171C"/>
              </a:buClr>
            </a:pPr>
            <a:r>
              <a:rPr lang="ru-RU" sz="2400" dirty="0"/>
              <a:t>Используются как «объективные», так и «субъективные» измерения детского благополучия; </a:t>
            </a:r>
          </a:p>
          <a:p>
            <a:pPr>
              <a:buClr>
                <a:srgbClr val="7C171C"/>
              </a:buClr>
            </a:pPr>
            <a:r>
              <a:rPr lang="ru-RU" sz="2400" dirty="0"/>
              <a:t>В России благополучие ребенка: отсутствие признаков СОП </a:t>
            </a:r>
          </a:p>
        </p:txBody>
      </p:sp>
    </p:spTree>
    <p:extLst>
      <p:ext uri="{BB962C8B-B14F-4D97-AF65-F5344CB8AC3E}">
        <p14:creationId xmlns:p14="http://schemas.microsoft.com/office/powerpoint/2010/main" val="1352010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A0457-6243-4E50-8C2F-16CCD4AD1D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67013"/>
            <a:ext cx="10515600" cy="1325562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различить ТЖС и СОП?</a:t>
            </a:r>
          </a:p>
        </p:txBody>
      </p:sp>
    </p:spTree>
    <p:extLst>
      <p:ext uri="{BB962C8B-B14F-4D97-AF65-F5344CB8AC3E}">
        <p14:creationId xmlns:p14="http://schemas.microsoft.com/office/powerpoint/2010/main" val="2070110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04D311-A895-44D8-879A-21AF9894161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647700"/>
            <a:ext cx="5181600" cy="6080125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dirty="0"/>
              <a:t>семья в </a:t>
            </a:r>
            <a:r>
              <a:rPr lang="ru-RU" sz="36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СОП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dirty="0"/>
              <a:t>(социально опасном положении)</a:t>
            </a:r>
            <a:endParaRPr lang="ru-RU" sz="18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dirty="0"/>
              <a:t>=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 ЖИЗНИ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691284-13CC-4509-BFBC-6F39FE7968C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647700"/>
            <a:ext cx="5181600" cy="6080125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dirty="0"/>
              <a:t>семья в </a:t>
            </a:r>
            <a:r>
              <a:rPr lang="ru-RU" sz="36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ТЖС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800" dirty="0"/>
              <a:t>(трудной жизненной ситуации)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dirty="0"/>
              <a:t> =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КРИЗИС</a:t>
            </a:r>
          </a:p>
        </p:txBody>
      </p:sp>
    </p:spTree>
    <p:extLst>
      <p:ext uri="{BB962C8B-B14F-4D97-AF65-F5344CB8AC3E}">
        <p14:creationId xmlns:p14="http://schemas.microsoft.com/office/powerpoint/2010/main" val="1893321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1DADD-A214-495D-830D-6449815FC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26384"/>
            <a:ext cx="10515600" cy="1188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Зачем различать ТЖС и СОП?</a:t>
            </a:r>
            <a:br>
              <a:rPr lang="ru-RU" sz="2400" dirty="0">
                <a:solidFill>
                  <a:schemeClr val="bg2"/>
                </a:solidFill>
              </a:rPr>
            </a:br>
            <a:r>
              <a:rPr lang="ru-RU" sz="2400" dirty="0">
                <a:solidFill>
                  <a:schemeClr val="bg2"/>
                </a:solidFill>
              </a:rPr>
              <a:t>В зависимости от того, в какой ситуации находится семья будут разные стратегии и длительность помощи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A0AFC7-2A0A-4261-8084-23ACD90A7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605088"/>
            <a:ext cx="5157787" cy="823912"/>
          </a:xfrm>
        </p:spPr>
        <p:txBody>
          <a:bodyPr anchor="ctr"/>
          <a:lstStyle/>
          <a:p>
            <a:pPr algn="ctr"/>
            <a:r>
              <a:rPr lang="ru-RU" sz="2400" b="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Трудная жизненная ситуация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5D24D0-F796-4A05-9D20-4DB52AF24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707295"/>
            <a:ext cx="5157787" cy="2482367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400" dirty="0"/>
              <a:t>Стратегия – поддержки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400" dirty="0"/>
              <a:t>Кратковременная помощь (часто однократная)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7FBB713-5121-442C-8B6B-D7D250F5F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05088"/>
            <a:ext cx="5183188" cy="823912"/>
          </a:xfrm>
        </p:spPr>
        <p:txBody>
          <a:bodyPr anchor="ctr"/>
          <a:lstStyle/>
          <a:p>
            <a:pPr algn="ctr"/>
            <a:r>
              <a:rPr lang="ru-RU" sz="2400" b="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 опасное положение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40A0D5-F2F2-4342-BC8B-EBD430D5C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707295"/>
            <a:ext cx="5183188" cy="2482367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400" dirty="0"/>
              <a:t>Стратегия – изменение функционирования семьи</a:t>
            </a:r>
          </a:p>
          <a:p>
            <a:pPr>
              <a:lnSpc>
                <a:spcPct val="150000"/>
              </a:lnSpc>
              <a:buClr>
                <a:srgbClr val="7C171C"/>
              </a:buClr>
            </a:pPr>
            <a:r>
              <a:rPr lang="ru-RU" sz="2400" dirty="0"/>
              <a:t>Долговременная помощь</a:t>
            </a:r>
          </a:p>
        </p:txBody>
      </p:sp>
    </p:spTree>
    <p:extLst>
      <p:ext uri="{BB962C8B-B14F-4D97-AF65-F5344CB8AC3E}">
        <p14:creationId xmlns:p14="http://schemas.microsoft.com/office/powerpoint/2010/main" val="933921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5F5FEB-36A0-49AC-AEBE-590DA764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Психологические критерии семьи в СОП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97D140-0709-4ABF-A0E5-37EFB19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  <a:buClr>
                <a:srgbClr val="7C171C"/>
              </a:buClr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Длительно существующая ситуация</a:t>
            </a:r>
          </a:p>
          <a:p>
            <a:pPr>
              <a:lnSpc>
                <a:spcPct val="200000"/>
              </a:lnSpc>
              <a:buClr>
                <a:srgbClr val="7C171C"/>
              </a:buClr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Низкий уровень благополучия ребенка по всем критериям (несколько потребностей ребенка удовлетворены минимально или вообще не удовлетворяются)</a:t>
            </a:r>
          </a:p>
          <a:p>
            <a:pPr>
              <a:lnSpc>
                <a:spcPct val="200000"/>
              </a:lnSpc>
              <a:buClr>
                <a:srgbClr val="7C171C"/>
              </a:buClr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родителей нет\недостаточные родительских компетенций</a:t>
            </a:r>
          </a:p>
          <a:p>
            <a:pPr>
              <a:lnSpc>
                <a:spcPct val="200000"/>
              </a:lnSpc>
              <a:buClr>
                <a:srgbClr val="7C171C"/>
              </a:buClr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Функции семьи не выполняются (ни кто не берет на себя их выполнение)</a:t>
            </a:r>
          </a:p>
          <a:p>
            <a:pPr>
              <a:lnSpc>
                <a:spcPct val="200000"/>
              </a:lnSpc>
              <a:buClr>
                <a:srgbClr val="7C171C"/>
              </a:buClr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родителей нет реалистично запроса о помощи</a:t>
            </a:r>
          </a:p>
        </p:txBody>
      </p:sp>
    </p:spTree>
    <p:extLst>
      <p:ext uri="{BB962C8B-B14F-4D97-AF65-F5344CB8AC3E}">
        <p14:creationId xmlns:p14="http://schemas.microsoft.com/office/powerpoint/2010/main" val="148723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863F2D-7C79-4339-9E35-BFDA259F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4611"/>
            <a:ext cx="10515600" cy="1188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Психологические критерии семьи в ТЖС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D390-32D4-4670-B594-234083882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416" y="1905000"/>
            <a:ext cx="11648661" cy="8905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Семейный кризис — это ситуация, в которой </a:t>
            </a:r>
            <a:r>
              <a:rPr lang="ru-RU" sz="20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внезапно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происходит </a:t>
            </a:r>
            <a:r>
              <a:rPr lang="ru-RU" sz="20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перераспределение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семейных ролей и </a:t>
            </a:r>
            <a:r>
              <a:rPr lang="ru-RU" sz="2000" b="1" dirty="0">
                <a:solidFill>
                  <a:srgbClr val="7C171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функций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из-за изменения структуры семьи и/или изменения потребностей кого-то из членов семьи.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E396CF-20B8-4A6B-BC3A-0FD9C9006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139" y="2795519"/>
            <a:ext cx="11522766" cy="391339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Clr>
                <a:srgbClr val="7C171C"/>
              </a:buClr>
            </a:pPr>
            <a:r>
              <a:rPr lang="ru-RU" sz="2400" dirty="0"/>
              <a:t>У ситуации есть четко выраженное начало (причина) и продолжительность (не образ жизни, а ограниченная по времени ситуация)</a:t>
            </a:r>
          </a:p>
          <a:p>
            <a:pPr>
              <a:lnSpc>
                <a:spcPct val="100000"/>
              </a:lnSpc>
              <a:buClr>
                <a:srgbClr val="7C171C"/>
              </a:buClr>
            </a:pPr>
            <a:r>
              <a:rPr lang="ru-RU" sz="2400" dirty="0"/>
              <a:t>Снижение уровня благополучия ребенка по отдельно взятым критериям (некоторые потребности удовлетворены не полностью)</a:t>
            </a:r>
          </a:p>
          <a:p>
            <a:pPr>
              <a:lnSpc>
                <a:spcPct val="100000"/>
              </a:lnSpc>
              <a:buClr>
                <a:srgbClr val="7C171C"/>
              </a:buClr>
            </a:pPr>
            <a:r>
              <a:rPr lang="ru-RU" sz="2400" dirty="0"/>
              <a:t>У родителей есть достаточные родительские компетенции</a:t>
            </a:r>
          </a:p>
          <a:p>
            <a:pPr>
              <a:lnSpc>
                <a:spcPct val="100000"/>
              </a:lnSpc>
              <a:buClr>
                <a:srgbClr val="7C171C"/>
              </a:buClr>
            </a:pPr>
            <a:r>
              <a:rPr lang="ru-RU" sz="2400" dirty="0"/>
              <a:t>Функции семьи выполняются частично (может идти перераспределение функций между членами семьи)</a:t>
            </a:r>
          </a:p>
          <a:p>
            <a:pPr>
              <a:lnSpc>
                <a:spcPct val="100000"/>
              </a:lnSpc>
              <a:buClr>
                <a:srgbClr val="7C171C"/>
              </a:buClr>
            </a:pPr>
            <a:r>
              <a:rPr lang="ru-RU" sz="2400" dirty="0"/>
              <a:t>У родителей есть реалистичный запрос о помощи</a:t>
            </a:r>
          </a:p>
        </p:txBody>
      </p:sp>
    </p:spTree>
    <p:extLst>
      <p:ext uri="{BB962C8B-B14F-4D97-AF65-F5344CB8AC3E}">
        <p14:creationId xmlns:p14="http://schemas.microsoft.com/office/powerpoint/2010/main" val="84163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840CF47-16E3-406E-833E-452E5CD7C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65554"/>
              </p:ext>
            </p:extLst>
          </p:nvPr>
        </p:nvGraphicFramePr>
        <p:xfrm>
          <a:off x="178903" y="424543"/>
          <a:ext cx="11877261" cy="6284368"/>
        </p:xfrm>
        <a:graphic>
          <a:graphicData uri="http://schemas.openxmlformats.org/drawingml/2006/table">
            <a:tbl>
              <a:tblPr firstRow="1">
                <a:tableStyleId>{C083E6E3-FA7D-4D7B-A595-EF9225AFEA82}</a:tableStyleId>
              </a:tblPr>
              <a:tblGrid>
                <a:gridCol w="3959087">
                  <a:extLst>
                    <a:ext uri="{9D8B030D-6E8A-4147-A177-3AD203B41FA5}">
                      <a16:colId xmlns:a16="http://schemas.microsoft.com/office/drawing/2014/main" val="118648560"/>
                    </a:ext>
                  </a:extLst>
                </a:gridCol>
                <a:gridCol w="3959087">
                  <a:extLst>
                    <a:ext uri="{9D8B030D-6E8A-4147-A177-3AD203B41FA5}">
                      <a16:colId xmlns:a16="http://schemas.microsoft.com/office/drawing/2014/main" val="1180239071"/>
                    </a:ext>
                  </a:extLst>
                </a:gridCol>
                <a:gridCol w="3959087">
                  <a:extLst>
                    <a:ext uri="{9D8B030D-6E8A-4147-A177-3AD203B41FA5}">
                      <a16:colId xmlns:a16="http://schemas.microsoft.com/office/drawing/2014/main" val="199859759"/>
                    </a:ext>
                  </a:extLst>
                </a:gridCol>
              </a:tblGrid>
              <a:tr h="84637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Психологические критерии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ТЖС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3576408"/>
                  </a:ext>
                </a:extLst>
              </a:tr>
              <a:tr h="108759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Длительность ситуации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Ограничена по времени </a:t>
                      </a:r>
                    </a:p>
                    <a:p>
                      <a:r>
                        <a:rPr lang="ru-RU" sz="2000" dirty="0"/>
                        <a:t>(кризис)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Длительно существует </a:t>
                      </a:r>
                    </a:p>
                    <a:p>
                      <a:r>
                        <a:rPr lang="ru-RU" sz="2000" dirty="0"/>
                        <a:t>(образ жизни)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44693"/>
                  </a:ext>
                </a:extLst>
              </a:tr>
              <a:tr h="108759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Уровень благополучия ребенка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Некоторые потребности удовлетворены не полностью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Несколько потребностей ребенка удовлетворены минимально или вообще не удовлетворяются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064300"/>
                  </a:ext>
                </a:extLst>
              </a:tr>
              <a:tr h="108759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Уровень сформированности родительских компетенций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Есть\сформированы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Нет\не сформированы 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531433"/>
                  </a:ext>
                </a:extLst>
              </a:tr>
              <a:tr h="108759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Функции семьи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Выполняются частично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Не выполняются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998152"/>
                  </a:ext>
                </a:extLst>
              </a:tr>
              <a:tr h="1087598"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6600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Запрос о помощи у родителей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Реалистичный запрос о помощи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Отсутствует, не реалистичный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61312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493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48094-0AE7-4E0D-90C0-BF8485A89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4618"/>
            <a:ext cx="10515600" cy="1188000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Благополучный ребенок </a:t>
            </a:r>
            <a:r>
              <a:rPr lang="ru-RU" sz="1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(психологические критерии)</a:t>
            </a:r>
            <a:endParaRPr lang="ru-RU" sz="3200" b="1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252A1-B00A-4401-BC8A-CF6E679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1" y="1926771"/>
            <a:ext cx="11823542" cy="4761108"/>
          </a:xfrm>
        </p:spPr>
        <p:txBody>
          <a:bodyPr numCol="2" spcCol="180000">
            <a:normAutofit fontScale="92500"/>
          </a:bodyPr>
          <a:lstStyle/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удовлетворены потребности по пирамиде Маслоу, базовые обязательно (отсутствие голода, наличие жилья в холодное время года, возможности заботы о здоровье);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принятие и поддержка;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исключено физическое и моральное насилие;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когда ребенок ощущает себя безопасно и дома и везде – и на улице, и в школе;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когда ты можешь с друзьями в зависимости от возраста, в садике, школе или институте;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доступ для ребенка по его возрастной норме к образованию и развитию (ты имеешь право на образование бесплатное);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гармоничные отношения в семье, когда дом безопасное место, ты можешь прийти и посоветоваться по любому вопросу;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баланс безопасности и риска, возможности экспериментировать, возможности делать ошибки;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ситуация принятия со стороны самых значимых людей, опыт отношений, любви;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учет индивидуальных черт характера и темперамента; 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возможность участия в принятии решений; 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чувство самоценности, когда ребенок осознает, что он есть вообще, что с ним считаются, что его мнение уважают и что он не пустое место; 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возможность по мере роста </a:t>
            </a:r>
            <a:r>
              <a:rPr lang="ru-RU" sz="1600" dirty="0" err="1"/>
              <a:t>передоговариваться</a:t>
            </a:r>
            <a:r>
              <a:rPr lang="ru-RU" sz="1600" dirty="0"/>
              <a:t> с теми людьми, которые вокруг; 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возможность сообщать о своих потребностях, желаниях, вообще делать выбор; 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это какая-то стабильность в жизни ребенка: я знаю, что будет завтра, послезавтра, условно это отчасти самоощущение;</a:t>
            </a:r>
          </a:p>
          <a:p>
            <a:pPr>
              <a:lnSpc>
                <a:spcPct val="110000"/>
              </a:lnSpc>
              <a:buClr>
                <a:srgbClr val="7C171C"/>
              </a:buClr>
            </a:pPr>
            <a:r>
              <a:rPr lang="ru-RU" sz="1600" dirty="0"/>
              <a:t>и т.д.</a:t>
            </a:r>
          </a:p>
        </p:txBody>
      </p:sp>
    </p:spTree>
    <p:extLst>
      <p:ext uri="{BB962C8B-B14F-4D97-AF65-F5344CB8AC3E}">
        <p14:creationId xmlns:p14="http://schemas.microsoft.com/office/powerpoint/2010/main" val="400105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63EE2-99FF-4531-9C07-3D956E1D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3400"/>
            <a:ext cx="10515600" cy="12954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Проблема определения благополучия ребенка в семье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D6291B-18CA-4D3D-A6C2-E02ECCEF4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7743"/>
            <a:ext cx="10515600" cy="300922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dirty="0"/>
              <a:t>На сегодняшний день определение благополучия ребенка в семье – это проблема, потому что в отечественной практике определяется не само благополучие ребенка и семьи, а отсутствие признаков СОП</a:t>
            </a:r>
          </a:p>
        </p:txBody>
      </p:sp>
    </p:spTree>
    <p:extLst>
      <p:ext uri="{BB962C8B-B14F-4D97-AF65-F5344CB8AC3E}">
        <p14:creationId xmlns:p14="http://schemas.microsoft.com/office/powerpoint/2010/main" val="1599194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A54D176-F651-32DF-F2F4-2E618365C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Виды устройства ребенка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09357F2-584D-CAF7-2747-6A492B259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95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Семейный кодекс РФ (статья 123) предусматривает следующие формы устройства детей, оставшихся без попечения родителей:</a:t>
            </a:r>
          </a:p>
          <a:p>
            <a:pPr>
              <a:lnSpc>
                <a:spcPct val="150000"/>
              </a:lnSpc>
            </a:pPr>
            <a:r>
              <a:rPr lang="ru-RU" dirty="0"/>
              <a:t>усыновление (удочерение) </a:t>
            </a:r>
          </a:p>
          <a:p>
            <a:pPr>
              <a:lnSpc>
                <a:spcPct val="150000"/>
              </a:lnSpc>
            </a:pPr>
            <a:r>
              <a:rPr lang="ru-RU" dirty="0"/>
              <a:t>опека (попечительство) </a:t>
            </a:r>
          </a:p>
          <a:p>
            <a:pPr>
              <a:lnSpc>
                <a:spcPct val="150000"/>
              </a:lnSpc>
            </a:pPr>
            <a:r>
              <a:rPr lang="ru-RU" dirty="0"/>
              <a:t>передача в приемную семью </a:t>
            </a:r>
          </a:p>
          <a:p>
            <a:pPr>
              <a:lnSpc>
                <a:spcPct val="150000"/>
              </a:lnSpc>
            </a:pPr>
            <a:r>
              <a:rPr lang="ru-RU" dirty="0"/>
              <a:t>устройство в учреждения для детей-сирот или детей, оставшихся без попечения родителей и иные формы устройства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Факт усыновления составляет семейную тайну усыновителя и усыновленного</a:t>
            </a:r>
          </a:p>
        </p:txBody>
      </p:sp>
    </p:spTree>
    <p:extLst>
      <p:ext uri="{BB962C8B-B14F-4D97-AF65-F5344CB8AC3E}">
        <p14:creationId xmlns:p14="http://schemas.microsoft.com/office/powerpoint/2010/main" val="1266786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B14BE-65B8-E08C-6948-088724FB1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Учреждения для детей-сирот или детей, оставшихся без попечения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749E3-FBB3-8AD5-E2C3-2F74B6E067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dirty="0"/>
              <a:t>Учреждения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Дома ребенка;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Детские дома;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Школы интернаты;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Приюты;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D028E9-AE95-14F6-8A0A-61E9D599F4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dirty="0"/>
              <a:t>Иные формы устройства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Детские деревни «</a:t>
            </a:r>
            <a:r>
              <a:rPr lang="en-GB" sz="2400" dirty="0"/>
              <a:t>SOS</a:t>
            </a:r>
            <a:r>
              <a:rPr lang="ru-RU" sz="2400" dirty="0"/>
              <a:t>»;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Приходские детские дома;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Патронатные семьи;</a:t>
            </a:r>
          </a:p>
        </p:txBody>
      </p:sp>
    </p:spTree>
    <p:extLst>
      <p:ext uri="{BB962C8B-B14F-4D97-AF65-F5344CB8AC3E}">
        <p14:creationId xmlns:p14="http://schemas.microsoft.com/office/powerpoint/2010/main" val="3854276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88B06-77B3-F28D-7612-76465A02C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Усыновление (удочерение) это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D3E99D-C367-6F00-0084-538A7F7F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8359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dirty="0"/>
              <a:t>—форма семейного воспитания детей, лишённых родительской опеки, с установлением между усыновлённым и усыновителем правовых (личных и имущественных) отношений, существующих между родителями и детьми.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/>
              <a:t>По российскому праву: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 усыновление допускается только в отношении несовершеннолетних детей.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усыновление производится судом по заявлению лиц, желающих усыновить ребёнка, в порядке особого производства по правилам гражданского процессуального законодательства.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9927415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50AA4-DA04-C9E7-DC3B-B2FDF69F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Опека и попечительство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A544F-2CD8-4E7D-25A9-5FDC8C691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27133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3200" dirty="0"/>
              <a:t>Опека — форма устройства в семью детей до 14 лет. </a:t>
            </a:r>
          </a:p>
          <a:p>
            <a:pPr>
              <a:lnSpc>
                <a:spcPct val="200000"/>
              </a:lnSpc>
            </a:pPr>
            <a:r>
              <a:rPr lang="ru-RU" sz="3200" dirty="0"/>
              <a:t>Попечительство — форма устройства в семью детей от 14 до 18 лет. </a:t>
            </a:r>
          </a:p>
        </p:txBody>
      </p:sp>
    </p:spTree>
    <p:extLst>
      <p:ext uri="{BB962C8B-B14F-4D97-AF65-F5344CB8AC3E}">
        <p14:creationId xmlns:p14="http://schemas.microsoft.com/office/powerpoint/2010/main" val="22035507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75F41-9988-939A-741F-FADA977A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Виды опеки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6909B-B05C-FF63-71FF-C20A58A57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825625"/>
            <a:ext cx="11745686" cy="4912632"/>
          </a:xfrm>
        </p:spPr>
        <p:txBody>
          <a:bodyPr numCol="2" spcCol="180000">
            <a:normAutofit lnSpcReduction="10000"/>
          </a:bodyPr>
          <a:lstStyle/>
          <a:p>
            <a:r>
              <a:rPr lang="ru-RU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зависимости от возраста подопечного: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Малолетние:</a:t>
            </a:r>
          </a:p>
          <a:p>
            <a:pPr lvl="2"/>
            <a:r>
              <a:rPr lang="ru-RU" dirty="0">
                <a:solidFill>
                  <a:schemeClr val="tx1"/>
                </a:solidFill>
              </a:rPr>
              <a:t>Уважительные причины: смерть, признание умершими; розыск; отбывание наказания в местах лишения свободы; болезнь; лишение дееспособности</a:t>
            </a:r>
          </a:p>
          <a:p>
            <a:pPr lvl="2"/>
            <a:r>
              <a:rPr lang="ru-RU" dirty="0">
                <a:solidFill>
                  <a:schemeClr val="tx1"/>
                </a:solidFill>
              </a:rPr>
              <a:t>Не желание родителя исполнять обязанности в отношении ребенка: лишение родительских прав; ограничение в родительских правах;</a:t>
            </a:r>
          </a:p>
          <a:p>
            <a:pPr lvl="2"/>
            <a:r>
              <a:rPr lang="ru-RU" dirty="0">
                <a:solidFill>
                  <a:schemeClr val="tx1"/>
                </a:solidFill>
              </a:rPr>
              <a:t>Несовершеннолетие родителя (несовершеннолетние родители достигшие 16 лет могут исполнять родительские обязанности самостоятельно);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Недееспособные;</a:t>
            </a:r>
          </a:p>
          <a:p>
            <a:r>
              <a:rPr lang="ru-RU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зависимости от статуса подопечного: статусы подопечного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Родительский ребенок; временная опека по заявлению родителей (опекунство по заявлению);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Выявленный несовершеннолетний;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Ребенок наделенный статусом оставшегося без родительского попечения;</a:t>
            </a:r>
          </a:p>
          <a:p>
            <a:r>
              <a:rPr lang="ru-RU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зависимости от оплаты опекуну: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Безвозмездная;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Возмездная;</a:t>
            </a:r>
          </a:p>
          <a:p>
            <a:r>
              <a:rPr lang="ru-RU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зависимости от численности субъектов: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Опекунство над несколькими подопечными (всего не более 8 детей в семье);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Опекунство над одним подопечным несколькими опекунами (приемная семья);</a:t>
            </a:r>
          </a:p>
          <a:p>
            <a:r>
              <a:rPr lang="ru-RU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зависимости от временных ограничений: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Предварительная;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Постоянная;</a:t>
            </a:r>
          </a:p>
          <a:p>
            <a:pPr lvl="1"/>
            <a:r>
              <a:rPr lang="ru-RU" dirty="0">
                <a:solidFill>
                  <a:schemeClr val="tx1"/>
                </a:solidFill>
              </a:rPr>
              <a:t>Временная;</a:t>
            </a:r>
          </a:p>
        </p:txBody>
      </p:sp>
    </p:spTree>
    <p:extLst>
      <p:ext uri="{BB962C8B-B14F-4D97-AF65-F5344CB8AC3E}">
        <p14:creationId xmlns:p14="http://schemas.microsoft.com/office/powerpoint/2010/main" val="380257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B15B8-43FB-4345-918F-85758F316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Подходы к определению благополучия детей</a:t>
            </a:r>
          </a:p>
        </p:txBody>
      </p:sp>
    </p:spTree>
    <p:extLst>
      <p:ext uri="{BB962C8B-B14F-4D97-AF65-F5344CB8AC3E}">
        <p14:creationId xmlns:p14="http://schemas.microsoft.com/office/powerpoint/2010/main" val="335144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0290FA-6F21-4031-8ECE-17482F153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Модели благополучия ребенка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16F29F-0614-4B5B-B167-B455CB08A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11678" cy="4928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Медико-биологический подход: благополучие = здоровье (ВОЗ);</a:t>
            </a:r>
          </a:p>
          <a:p>
            <a:pPr>
              <a:lnSpc>
                <a:spcPct val="150000"/>
              </a:lnSpc>
            </a:pPr>
            <a:r>
              <a:rPr lang="ru-RU" dirty="0"/>
              <a:t>Психологический подход: благополучие = жизнестойкость + уровень психологического развития</a:t>
            </a:r>
          </a:p>
          <a:p>
            <a:pPr>
              <a:lnSpc>
                <a:spcPct val="150000"/>
              </a:lnSpc>
            </a:pPr>
            <a:r>
              <a:rPr lang="ru-RU" dirty="0"/>
              <a:t>Образовательный подход: благополучие= уровень знаний</a:t>
            </a:r>
          </a:p>
          <a:p>
            <a:pPr>
              <a:lnSpc>
                <a:spcPct val="150000"/>
              </a:lnSpc>
            </a:pPr>
            <a:r>
              <a:rPr lang="ru-RU" dirty="0"/>
              <a:t>Субъективное благополучие: самооценка, оценка состояния</a:t>
            </a:r>
          </a:p>
          <a:p>
            <a:pPr>
              <a:lnSpc>
                <a:spcPct val="150000"/>
              </a:lnSpc>
            </a:pPr>
            <a:r>
              <a:rPr lang="ru-RU" dirty="0"/>
              <a:t>Социальный подход: благополучие как состояние, противоположное «СОП»</a:t>
            </a:r>
          </a:p>
          <a:p>
            <a:pPr>
              <a:lnSpc>
                <a:spcPct val="150000"/>
              </a:lnSpc>
            </a:pPr>
            <a:r>
              <a:rPr lang="ru-RU" dirty="0"/>
              <a:t>Конвенция о правах ребенка: благополучие = реализация прав</a:t>
            </a:r>
          </a:p>
          <a:p>
            <a:pPr>
              <a:lnSpc>
                <a:spcPct val="150000"/>
              </a:lnSpc>
            </a:pPr>
            <a:r>
              <a:rPr lang="ru-RU" dirty="0"/>
              <a:t>Экологический подход: благополучие = средовые, социальные и иные условия жизни</a:t>
            </a:r>
          </a:p>
        </p:txBody>
      </p:sp>
    </p:spTree>
    <p:extLst>
      <p:ext uri="{BB962C8B-B14F-4D97-AF65-F5344CB8AC3E}">
        <p14:creationId xmlns:p14="http://schemas.microsoft.com/office/powerpoint/2010/main" val="356408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2A063-0C6A-4352-88DB-35834545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 оценки благополучия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85850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8D3CE-6AA3-4F63-9D6B-008A6CA8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800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по экономическому сотрудничеству и развитию (ОЭСР) и ЮНИСЕФ (2009, 2007 и 2013гг)</a:t>
            </a:r>
            <a:br>
              <a:rPr lang="ru-RU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>
                <a:solidFill>
                  <a:schemeClr val="bg2"/>
                </a:solidFill>
              </a:rPr>
              <a:t>Многомерная модель положительных индикаторов детского благополучия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41D9EE-168E-49D5-B248-0764A768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157"/>
            <a:ext cx="10515600" cy="4710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Объективные показатели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sz="2400" dirty="0"/>
              <a:t>Материальное благополучие: денежная и материальная депривация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sz="2400" dirty="0"/>
              <a:t>Здоровье и безопасность: здоровье при рождении; распространенность услуг здравоохранения; детская и подростковая смертность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sz="2400" dirty="0"/>
              <a:t>Благополучие с точки зрения образования: участие и достижение результат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sz="2400" dirty="0"/>
              <a:t>Поведение и риски: поведение, влияющее на здоровье; риски в поведении; подвергались насилию 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sz="2400" dirty="0"/>
              <a:t>Жилищные условия и безопасность окружающей среды</a:t>
            </a:r>
          </a:p>
        </p:txBody>
      </p:sp>
    </p:spTree>
    <p:extLst>
      <p:ext uri="{BB962C8B-B14F-4D97-AF65-F5344CB8AC3E}">
        <p14:creationId xmlns:p14="http://schemas.microsoft.com/office/powerpoint/2010/main" val="31855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8D3CE-6AA3-4F63-9D6B-008A6CA8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625"/>
            <a:ext cx="10515600" cy="1080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по экономическому сотрудничеству и развитию (ОЭСР) и ЮНИСЕФ (2009, 2007 и 2013 годы)</a:t>
            </a:r>
            <a:br>
              <a:rPr lang="ru-RU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Многомерная модель положительных индикаторов детского благополучия</a:t>
            </a:r>
            <a:endParaRPr lang="ru-RU" sz="2400" dirty="0">
              <a:solidFill>
                <a:schemeClr val="bg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41D9EE-168E-49D5-B248-0764A768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Субъективные показатели </a:t>
            </a:r>
          </a:p>
          <a:p>
            <a:pPr marL="0" indent="0" algn="ctr">
              <a:buNone/>
            </a:pPr>
            <a:r>
              <a:rPr lang="ru-RU" sz="2000" dirty="0"/>
              <a:t>(Лестница </a:t>
            </a:r>
            <a:r>
              <a:rPr lang="ru-RU" sz="2000" dirty="0" err="1"/>
              <a:t>Кантрила</a:t>
            </a:r>
            <a:r>
              <a:rPr lang="ru-RU" sz="2000" dirty="0"/>
              <a:t> -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Шкала самостоятельной фиксации состояния)</a:t>
            </a:r>
          </a:p>
          <a:p>
            <a:pPr marL="0" indent="0" algn="ctr">
              <a:buNone/>
            </a:pPr>
            <a:endParaRPr lang="ru-RU" sz="2000" dirty="0"/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dirty="0"/>
              <a:t>Самооценка детьми уровня своего благополучия;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dirty="0"/>
              <a:t>Отношения с семьей и сверстниками; </a:t>
            </a:r>
          </a:p>
          <a:p>
            <a:pPr marL="514350" indent="-514350">
              <a:buClr>
                <a:srgbClr val="7C171C"/>
              </a:buClr>
              <a:buFont typeface="+mj-lt"/>
              <a:buAutoNum type="arabicPeriod"/>
            </a:pPr>
            <a:r>
              <a:rPr lang="ru-RU" dirty="0"/>
              <a:t>Качество школьной жизни;</a:t>
            </a:r>
          </a:p>
        </p:txBody>
      </p:sp>
    </p:spTree>
    <p:extLst>
      <p:ext uri="{BB962C8B-B14F-4D97-AF65-F5344CB8AC3E}">
        <p14:creationId xmlns:p14="http://schemas.microsoft.com/office/powerpoint/2010/main" val="255184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593B-9F5B-4513-A2B5-5AFE29668A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969778" y="3168216"/>
            <a:ext cx="6659563" cy="720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66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Национальные индексы детского благополучия – правительства Шотландии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492056C-B50E-401E-B436-8C9F0106AFF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33683001"/>
              </p:ext>
            </p:extLst>
          </p:nvPr>
        </p:nvGraphicFramePr>
        <p:xfrm>
          <a:off x="881743" y="555166"/>
          <a:ext cx="10872000" cy="629999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170932048"/>
                    </a:ext>
                  </a:extLst>
                </a:gridCol>
                <a:gridCol w="9253512">
                  <a:extLst>
                    <a:ext uri="{9D8B030D-6E8A-4147-A177-3AD203B41FA5}">
                      <a16:colId xmlns:a16="http://schemas.microsoft.com/office/drawing/2014/main" val="2197500707"/>
                    </a:ext>
                  </a:extLst>
                </a:gridCol>
              </a:tblGrid>
              <a:tr h="685497"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Защита от жестокого обращения, пренебрежения нуждами или причинения вреда дома, в школе и в обществе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2631"/>
                  </a:ext>
                </a:extLst>
              </a:tr>
              <a:tr h="979282">
                <a:tc>
                  <a:txBody>
                    <a:bodyPr/>
                    <a:lstStyle/>
                    <a:p>
                      <a:r>
                        <a:rPr lang="ru-RU" dirty="0"/>
                        <a:t>Здоровье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Обладание наивысшими достижимыми стандартами физического и психического здоровья, доступ к надлежащему медицинскому обслуживанию, поддержка в процессе обучения навыкам здорового и безопасного выбора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15721"/>
                  </a:ext>
                </a:extLst>
              </a:tr>
              <a:tr h="685497">
                <a:tc>
                  <a:txBody>
                    <a:bodyPr/>
                    <a:lstStyle/>
                    <a:p>
                      <a:r>
                        <a:rPr lang="ru-RU" dirty="0"/>
                        <a:t>Достижение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Поддержка и руководство в обучении и развитии навыков и умений, уверенности и самоуважения дома, в школе и в обществе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78217"/>
                  </a:ext>
                </a:extLst>
              </a:tr>
              <a:tr h="685497">
                <a:tc>
                  <a:txBody>
                    <a:bodyPr/>
                    <a:lstStyle/>
                    <a:p>
                      <a:r>
                        <a:rPr lang="ru-RU" dirty="0"/>
                        <a:t>Воспитание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Наличие места для проживания в семейной обстановке, где о ребенке заботятся, с дополнительной помощью, если это необходимо, или если это невозможно, то в подходящей обстановке ухода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221580"/>
                  </a:ext>
                </a:extLst>
              </a:tr>
              <a:tr h="704631">
                <a:tc>
                  <a:txBody>
                    <a:bodyPr/>
                    <a:lstStyle/>
                    <a:p>
                      <a:r>
                        <a:rPr lang="ru-RU" dirty="0"/>
                        <a:t>Активность</a:t>
                      </a:r>
                    </a:p>
                    <a:p>
                      <a:pPr lvl="1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Иметь возможность принимать участие в таких мероприятиях, как игры, отдых и спорт, которые способствуют здоровому росту и развитию, дома, в школе и в обществе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557482"/>
                  </a:ext>
                </a:extLst>
              </a:tr>
              <a:tr h="685497">
                <a:tc>
                  <a:txBody>
                    <a:bodyPr/>
                    <a:lstStyle/>
                    <a:p>
                      <a:r>
                        <a:rPr lang="ru-RU" dirty="0"/>
                        <a:t>Уважение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Иметь возможность, наряду с родителями и опекунами, быть услышанным и участвовать в принятии решений, которые влияют на детей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65932"/>
                  </a:ext>
                </a:extLst>
              </a:tr>
              <a:tr h="979282">
                <a:tc>
                  <a:txBody>
                    <a:bodyPr/>
                    <a:lstStyle/>
                    <a:p>
                      <a:pPr marL="0" lvl="1" algn="l" defTabSz="914400" rtl="0" eaLnBrk="1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</a:rPr>
                        <a:t>Ответственность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Наличие возможностей и стимулов для выполнения активной и ответственной роли дома, в школе и в обществе, а также, при необходимости, наличие надлежащего руководства и сопровождения/надзора и участие в принятии решений, которые затрагивают детей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3850"/>
                  </a:ext>
                </a:extLst>
              </a:tr>
              <a:tr h="894816">
                <a:tc>
                  <a:txBody>
                    <a:bodyPr/>
                    <a:lstStyle/>
                    <a:p>
                      <a:pPr marL="0" lvl="1" algn="l" defTabSz="914400" rtl="0" eaLnBrk="1" latinLnBrk="0" hangingPunct="1"/>
                      <a:r>
                        <a:rPr lang="ru-RU" sz="1800" kern="1200" dirty="0">
                          <a:solidFill>
                            <a:schemeClr val="dk1"/>
                          </a:solidFill>
                        </a:rPr>
                        <a:t>Включенность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Оказание помощи в преодолении социального, образовательного, физического и экономического неравенства, и принятие в качестве части сообщества, в котором дети живут и учатся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91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425257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98</TotalTime>
  <Words>3087</Words>
  <Application>Microsoft Office PowerPoint</Application>
  <PresentationFormat>Широкоэкранный</PresentationFormat>
  <Paragraphs>302</Paragraphs>
  <Slides>34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3" baseType="lpstr">
      <vt:lpstr>Calibri</vt:lpstr>
      <vt:lpstr>Calibri Light</vt:lpstr>
      <vt:lpstr>Corbel</vt:lpstr>
      <vt:lpstr>Gill Sans MT</vt:lpstr>
      <vt:lpstr>IBM Plex Sans</vt:lpstr>
      <vt:lpstr>Tahoma</vt:lpstr>
      <vt:lpstr>Wingdings 2</vt:lpstr>
      <vt:lpstr>YS Text</vt:lpstr>
      <vt:lpstr>Дивиденд</vt:lpstr>
      <vt:lpstr>Б1.В.09 «ОРГАНИЗАЦИОННО-ПСИХОЛОГИЧЕСКАЯ РАБОТА С СЕМЬЯМИ»</vt:lpstr>
      <vt:lpstr>Критерии оценки благополучия ребенка</vt:lpstr>
      <vt:lpstr>Проблема определения благополучия ребенка в семье</vt:lpstr>
      <vt:lpstr>Подходы к определению благополучия детей</vt:lpstr>
      <vt:lpstr>Модели благополучия ребенка</vt:lpstr>
      <vt:lpstr>Системы оценки благополучия ребенка</vt:lpstr>
      <vt:lpstr>Организация по экономическому сотрудничеству и развитию (ОЭСР) и ЮНИСЕФ (2009, 2007 и 2013гг) Многомерная модель положительных индикаторов детского благополучия</vt:lpstr>
      <vt:lpstr>Организация по экономическому сотрудничеству и развитию (ОЭСР) и ЮНИСЕФ (2009, 2007 и 2013 годы) Многомерная модель положительных индикаторов детского благополучия</vt:lpstr>
      <vt:lpstr>Национальные индексы детского благополучия – правительства Шотландии</vt:lpstr>
      <vt:lpstr>Национальные индексы детского благополучия – в Швеции </vt:lpstr>
      <vt:lpstr>Реестр показателей «Хорошее детство»  Великобритания</vt:lpstr>
      <vt:lpstr>Реестр показателей «Хорошее детство»  Великобритания</vt:lpstr>
      <vt:lpstr>Неправительственные инициативы Проект «Мир детей» РФ</vt:lpstr>
      <vt:lpstr>Статистические данные Комплексное обследование условий жизни населения  в РФ</vt:lpstr>
      <vt:lpstr>Элементы благополучия ребенка в РФ</vt:lpstr>
      <vt:lpstr>Критерии и показатели социально опасного положения несовершеннолетнего в РФ</vt:lpstr>
      <vt:lpstr>Критериями отнесения несовершеннолетнего к категории "находящийся в социально опасном положении" являются:</vt:lpstr>
      <vt:lpstr>Критериями отнесения семей к категории "находящиеся в социально опасном положении", являются:</vt:lpstr>
      <vt:lpstr>Критериями отнесения семей к категории "находящиеся в социально опасном положении", являются:</vt:lpstr>
      <vt:lpstr>Основания для определения СОП по отношению к ребенку</vt:lpstr>
      <vt:lpstr>Основания для определения СОП</vt:lpstr>
      <vt:lpstr>Резюме</vt:lpstr>
      <vt:lpstr>Как различить ТЖС и СОП?</vt:lpstr>
      <vt:lpstr>Презентация PowerPoint</vt:lpstr>
      <vt:lpstr>Зачем различать ТЖС и СОП? В зависимости от того, в какой ситуации находится семья будут разные стратегии и длительность помощи</vt:lpstr>
      <vt:lpstr>Психологические критерии семьи в СОП</vt:lpstr>
      <vt:lpstr>Психологические критерии семьи в ТЖС</vt:lpstr>
      <vt:lpstr>Презентация PowerPoint</vt:lpstr>
      <vt:lpstr>Благополучный ребенок (психологические критерии)</vt:lpstr>
      <vt:lpstr>Виды устройства ребенка</vt:lpstr>
      <vt:lpstr>Учреждения для детей-сирот или детей, оставшихся без попечения родителей</vt:lpstr>
      <vt:lpstr>Усыновление (удочерение) это</vt:lpstr>
      <vt:lpstr>Опека и попечительство</vt:lpstr>
      <vt:lpstr>Виды опеки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Б1.В.09 «ОРГАНИЗАЦИОННО-ПСИХОЛОГИЧЕСКАЯ РАБОТА С СЕМЬЯМИ»</dc:title>
  <dc:creator>Ирина Кочербаева</dc:creator>
  <cp:lastModifiedBy>Ирина Кочербаева</cp:lastModifiedBy>
  <cp:revision>6</cp:revision>
  <dcterms:created xsi:type="dcterms:W3CDTF">2023-09-04T08:30:56Z</dcterms:created>
  <dcterms:modified xsi:type="dcterms:W3CDTF">2023-09-04T10:10:02Z</dcterms:modified>
</cp:coreProperties>
</file>